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2" r:id="rId3"/>
    <p:sldId id="274" r:id="rId4"/>
    <p:sldId id="309" r:id="rId5"/>
    <p:sldId id="310" r:id="rId6"/>
    <p:sldId id="320" r:id="rId7"/>
    <p:sldId id="311" r:id="rId8"/>
    <p:sldId id="319" r:id="rId9"/>
    <p:sldId id="314" r:id="rId10"/>
    <p:sldId id="316" r:id="rId11"/>
    <p:sldId id="296" r:id="rId1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FF"/>
    <a:srgbClr val="FFFFFF"/>
    <a:srgbClr val="FFFFCC"/>
    <a:srgbClr val="E6E6EE"/>
    <a:srgbClr val="FFCCFF"/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20DE3-C3B5-4F72-A8E8-0AE34E846F81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E26F51A-E924-4D30-AA76-A104E6245B3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05707C-0B2D-461B-AFB7-900E70887DDA}" type="parTrans" cxnId="{E91504CB-FE3A-412A-AF72-096C6A5F1EBD}">
      <dgm:prSet/>
      <dgm:spPr/>
      <dgm:t>
        <a:bodyPr/>
        <a:lstStyle/>
        <a:p>
          <a:endParaRPr lang="ru-RU"/>
        </a:p>
      </dgm:t>
    </dgm:pt>
    <dgm:pt modelId="{9EE74115-7294-4FCA-8544-65DF0CB87CC2}" type="sibTrans" cxnId="{E91504CB-FE3A-412A-AF72-096C6A5F1EBD}">
      <dgm:prSet/>
      <dgm:spPr/>
      <dgm:t>
        <a:bodyPr/>
        <a:lstStyle/>
        <a:p>
          <a:endParaRPr lang="ru-RU"/>
        </a:p>
      </dgm:t>
    </dgm:pt>
    <dgm:pt modelId="{E71CFE9C-8F85-44D9-994B-56DB67E444FA}">
      <dgm:prSet phldrT="[Текст]" custT="1"/>
      <dgm:spPr/>
      <dgm:t>
        <a:bodyPr/>
        <a:lstStyle/>
        <a:p>
          <a:pPr algn="l"/>
          <a:r>
            <a:rPr lang="ru-RU" sz="2200" b="0" dirty="0" smtClean="0">
              <a:solidFill>
                <a:srgbClr val="0070C0"/>
              </a:solidFill>
            </a:rPr>
            <a:t>В рамках Ассоциации и </a:t>
          </a:r>
          <a:r>
            <a:rPr lang="ru-RU" sz="2200" b="0" dirty="0" err="1" smtClean="0">
              <a:solidFill>
                <a:srgbClr val="0070C0"/>
              </a:solidFill>
            </a:rPr>
            <a:t>ИТ-кластера</a:t>
          </a:r>
          <a:r>
            <a:rPr lang="ru-RU" sz="2200" b="0" dirty="0" smtClean="0">
              <a:solidFill>
                <a:srgbClr val="0070C0"/>
              </a:solidFill>
            </a:rPr>
            <a:t> сформирован</a:t>
          </a:r>
          <a:r>
            <a:rPr lang="ru-RU" sz="2200" b="1" dirty="0" smtClean="0">
              <a:solidFill>
                <a:srgbClr val="0070C0"/>
              </a:solidFill>
            </a:rPr>
            <a:t> </a:t>
          </a:r>
          <a:r>
            <a:rPr lang="ru-RU" sz="2200" b="1" dirty="0" smtClean="0">
              <a:solidFill>
                <a:srgbClr val="C00000"/>
              </a:solidFill>
            </a:rPr>
            <a:t>круг успешных компаний</a:t>
          </a:r>
          <a:r>
            <a:rPr lang="ru-RU" sz="2200" b="0" dirty="0" smtClean="0">
              <a:solidFill>
                <a:srgbClr val="C00000"/>
              </a:solidFill>
            </a:rPr>
            <a:t> </a:t>
          </a:r>
          <a:r>
            <a:rPr lang="ru-RU" sz="2200" b="0" dirty="0" smtClean="0">
              <a:solidFill>
                <a:srgbClr val="0070C0"/>
              </a:solidFill>
            </a:rPr>
            <a:t>региона, работающих в сфере ИТ и поставляющих свою продукцию за пределы области и страны</a:t>
          </a:r>
          <a:endParaRPr lang="ru-RU" sz="2200" b="0" dirty="0">
            <a:solidFill>
              <a:srgbClr val="0070C0"/>
            </a:solidFill>
          </a:endParaRPr>
        </a:p>
      </dgm:t>
    </dgm:pt>
    <dgm:pt modelId="{340CB517-5C4B-45EA-B535-B4CF5ABC1E25}" type="parTrans" cxnId="{29423E2F-BBD3-4F20-96F5-0F9F2C07EB37}">
      <dgm:prSet/>
      <dgm:spPr/>
      <dgm:t>
        <a:bodyPr/>
        <a:lstStyle/>
        <a:p>
          <a:endParaRPr lang="ru-RU"/>
        </a:p>
      </dgm:t>
    </dgm:pt>
    <dgm:pt modelId="{DA3F8699-34A8-4104-BCCE-46FBE2ADD395}" type="sibTrans" cxnId="{29423E2F-BBD3-4F20-96F5-0F9F2C07EB37}">
      <dgm:prSet/>
      <dgm:spPr/>
      <dgm:t>
        <a:bodyPr/>
        <a:lstStyle/>
        <a:p>
          <a:endParaRPr lang="ru-RU"/>
        </a:p>
      </dgm:t>
    </dgm:pt>
    <dgm:pt modelId="{D1A71A98-C89C-4AA6-A3F6-3DA1CA8D5B8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2D4381-0AEB-4044-BAA1-2D136B8576E2}" type="parTrans" cxnId="{AE83CAB9-556C-4D4C-B406-6EC1F785E4AA}">
      <dgm:prSet/>
      <dgm:spPr/>
      <dgm:t>
        <a:bodyPr/>
        <a:lstStyle/>
        <a:p>
          <a:endParaRPr lang="ru-RU"/>
        </a:p>
      </dgm:t>
    </dgm:pt>
    <dgm:pt modelId="{C26CEAD7-F47D-49C5-9515-84E7118EE07F}" type="sibTrans" cxnId="{AE83CAB9-556C-4D4C-B406-6EC1F785E4AA}">
      <dgm:prSet/>
      <dgm:spPr/>
      <dgm:t>
        <a:bodyPr/>
        <a:lstStyle/>
        <a:p>
          <a:endParaRPr lang="ru-RU"/>
        </a:p>
      </dgm:t>
    </dgm:pt>
    <dgm:pt modelId="{177E33D1-E17B-46F8-B6EC-8BA148A26A35}">
      <dgm:prSet phldrT="[Текст]" custT="1"/>
      <dgm:spPr/>
      <dgm:t>
        <a:bodyPr/>
        <a:lstStyle/>
        <a:p>
          <a:pPr algn="l"/>
          <a:r>
            <a:rPr lang="ru-RU" sz="2200" b="0" dirty="0" smtClean="0">
              <a:solidFill>
                <a:srgbClr val="0070C0"/>
              </a:solidFill>
            </a:rPr>
            <a:t>Реализуется кооперация компаний </a:t>
          </a:r>
          <a:r>
            <a:rPr lang="ru-RU" sz="2200" b="0" dirty="0" err="1" smtClean="0">
              <a:solidFill>
                <a:srgbClr val="0070C0"/>
              </a:solidFill>
            </a:rPr>
            <a:t>ИТ-кластера</a:t>
          </a:r>
          <a:r>
            <a:rPr lang="ru-RU" sz="2200" b="0" dirty="0" smtClean="0">
              <a:solidFill>
                <a:srgbClr val="0070C0"/>
              </a:solidFill>
            </a:rPr>
            <a:t> на основе совместных </a:t>
          </a:r>
          <a:r>
            <a:rPr lang="ru-RU" sz="2200" b="1" dirty="0" smtClean="0">
              <a:solidFill>
                <a:srgbClr val="C00000"/>
              </a:solidFill>
            </a:rPr>
            <a:t>производственных проектов</a:t>
          </a:r>
        </a:p>
      </dgm:t>
    </dgm:pt>
    <dgm:pt modelId="{6B9DB460-D9B9-47FA-A7D4-84DE64E5013D}" type="parTrans" cxnId="{0F64EA6E-4A9B-4E5A-9BD0-D9872621CA3A}">
      <dgm:prSet/>
      <dgm:spPr/>
      <dgm:t>
        <a:bodyPr/>
        <a:lstStyle/>
        <a:p>
          <a:endParaRPr lang="ru-RU"/>
        </a:p>
      </dgm:t>
    </dgm:pt>
    <dgm:pt modelId="{E74B4D27-733B-47AC-AD9E-73CFFC6C4F26}" type="sibTrans" cxnId="{0F64EA6E-4A9B-4E5A-9BD0-D9872621CA3A}">
      <dgm:prSet/>
      <dgm:spPr/>
      <dgm:t>
        <a:bodyPr/>
        <a:lstStyle/>
        <a:p>
          <a:endParaRPr lang="ru-RU"/>
        </a:p>
      </dgm:t>
    </dgm:pt>
    <dgm:pt modelId="{FF52117E-A8FD-4199-8C80-C1B114DB1A4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BDBB56A-AD8A-4825-8708-343339B12436}" type="parTrans" cxnId="{94DF0C2E-6D91-476B-ACAA-7D8317195D3A}">
      <dgm:prSet/>
      <dgm:spPr/>
      <dgm:t>
        <a:bodyPr/>
        <a:lstStyle/>
        <a:p>
          <a:endParaRPr lang="ru-RU"/>
        </a:p>
      </dgm:t>
    </dgm:pt>
    <dgm:pt modelId="{2D764FC1-37BF-4B5F-B833-C0A4CB88830C}" type="sibTrans" cxnId="{94DF0C2E-6D91-476B-ACAA-7D8317195D3A}">
      <dgm:prSet/>
      <dgm:spPr/>
      <dgm:t>
        <a:bodyPr/>
        <a:lstStyle/>
        <a:p>
          <a:endParaRPr lang="ru-RU"/>
        </a:p>
      </dgm:t>
    </dgm:pt>
    <dgm:pt modelId="{F6E86141-18A8-4052-9317-C4AF46616765}">
      <dgm:prSet phldrT="[Текст]" custT="1"/>
      <dgm:spPr/>
      <dgm:t>
        <a:bodyPr/>
        <a:lstStyle/>
        <a:p>
          <a:pPr algn="l"/>
          <a:r>
            <a:rPr lang="ru-RU" sz="2200" b="0" dirty="0" smtClean="0">
              <a:solidFill>
                <a:srgbClr val="0070C0"/>
              </a:solidFill>
            </a:rPr>
            <a:t>Создана </a:t>
          </a:r>
          <a:r>
            <a:rPr lang="ru-RU" sz="2200" b="1" dirty="0" smtClean="0">
              <a:solidFill>
                <a:srgbClr val="CC3300"/>
              </a:solidFill>
            </a:rPr>
            <a:t>инфраструктура</a:t>
          </a:r>
          <a:r>
            <a:rPr lang="ru-RU" sz="2200" b="0" dirty="0" smtClean="0">
              <a:solidFill>
                <a:srgbClr val="0070C0"/>
              </a:solidFill>
            </a:rPr>
            <a:t> для развития региональных </a:t>
          </a:r>
          <a:r>
            <a:rPr lang="ru-RU" sz="2200" b="0" dirty="0" err="1" smtClean="0">
              <a:solidFill>
                <a:srgbClr val="0070C0"/>
              </a:solidFill>
            </a:rPr>
            <a:t>ИТ-компаний</a:t>
          </a:r>
          <a:r>
            <a:rPr lang="ru-RU" sz="2200" b="0" dirty="0" smtClean="0">
              <a:solidFill>
                <a:srgbClr val="0070C0"/>
              </a:solidFill>
            </a:rPr>
            <a:t> (Технопарк высоких технологий «</a:t>
          </a:r>
          <a:r>
            <a:rPr lang="ru-RU" sz="2200" b="0" dirty="0" err="1" smtClean="0">
              <a:solidFill>
                <a:srgbClr val="0070C0"/>
              </a:solidFill>
            </a:rPr>
            <a:t>Рамеев</a:t>
          </a:r>
          <a:r>
            <a:rPr lang="ru-RU" sz="2200" b="0" dirty="0" smtClean="0">
              <a:solidFill>
                <a:srgbClr val="0070C0"/>
              </a:solidFill>
            </a:rPr>
            <a:t>», региональная сеть </a:t>
          </a:r>
          <a:r>
            <a:rPr lang="ru-RU" sz="2200" b="0" dirty="0" err="1" smtClean="0">
              <a:solidFill>
                <a:srgbClr val="0070C0"/>
              </a:solidFill>
            </a:rPr>
            <a:t>бизнес-инкубаторов</a:t>
          </a:r>
          <a:r>
            <a:rPr lang="ru-RU" sz="2200" b="0" dirty="0" smtClean="0">
              <a:solidFill>
                <a:srgbClr val="0070C0"/>
              </a:solidFill>
            </a:rPr>
            <a:t>, ЦКР), действует система налоговых льгот </a:t>
          </a:r>
          <a:r>
            <a:rPr lang="ru-RU" sz="2200" b="0" dirty="0" err="1" smtClean="0">
              <a:solidFill>
                <a:srgbClr val="0070C0"/>
              </a:solidFill>
            </a:rPr>
            <a:t>ИТ-компаниям</a:t>
          </a:r>
          <a:endParaRPr lang="ru-RU" sz="2200" b="0" dirty="0" smtClean="0">
            <a:solidFill>
              <a:srgbClr val="0070C0"/>
            </a:solidFill>
          </a:endParaRPr>
        </a:p>
      </dgm:t>
    </dgm:pt>
    <dgm:pt modelId="{E5A841E5-0C79-4168-AEBD-0D300B4CE07B}" type="parTrans" cxnId="{6871FD88-A82C-4A46-AEBA-0460012AAF60}">
      <dgm:prSet/>
      <dgm:spPr/>
      <dgm:t>
        <a:bodyPr/>
        <a:lstStyle/>
        <a:p>
          <a:endParaRPr lang="ru-RU"/>
        </a:p>
      </dgm:t>
    </dgm:pt>
    <dgm:pt modelId="{9E3738CC-283C-4097-B5A8-4139573B4B44}" type="sibTrans" cxnId="{6871FD88-A82C-4A46-AEBA-0460012AAF60}">
      <dgm:prSet/>
      <dgm:spPr/>
      <dgm:t>
        <a:bodyPr/>
        <a:lstStyle/>
        <a:p>
          <a:endParaRPr lang="ru-RU"/>
        </a:p>
      </dgm:t>
    </dgm:pt>
    <dgm:pt modelId="{E4C352DE-2E44-4B7E-A542-3B0BBBB38F67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1109C4A-12C6-4967-8E52-E8AB6BD02FCA}" type="parTrans" cxnId="{57307EE0-16AA-405E-870A-13D506945A70}">
      <dgm:prSet/>
      <dgm:spPr/>
      <dgm:t>
        <a:bodyPr/>
        <a:lstStyle/>
        <a:p>
          <a:endParaRPr lang="ru-RU"/>
        </a:p>
      </dgm:t>
    </dgm:pt>
    <dgm:pt modelId="{61D857C6-5A45-45F5-B9C0-59AAD37C4181}" type="sibTrans" cxnId="{57307EE0-16AA-405E-870A-13D506945A70}">
      <dgm:prSet/>
      <dgm:spPr/>
      <dgm:t>
        <a:bodyPr/>
        <a:lstStyle/>
        <a:p>
          <a:endParaRPr lang="ru-RU"/>
        </a:p>
      </dgm:t>
    </dgm:pt>
    <dgm:pt modelId="{BCC167DF-DEBA-4841-83CC-1E9E60818FC5}">
      <dgm:prSet phldrT="[Текст]" custT="1"/>
      <dgm:spPr/>
      <dgm:t>
        <a:bodyPr/>
        <a:lstStyle/>
        <a:p>
          <a:pPr algn="l"/>
          <a:r>
            <a:rPr lang="ru-RU" sz="2200" b="0" dirty="0" smtClean="0">
              <a:solidFill>
                <a:srgbClr val="0070C0"/>
              </a:solidFill>
            </a:rPr>
            <a:t>Сформировано </a:t>
          </a:r>
          <a:r>
            <a:rPr lang="ru-RU" sz="2200" b="1" dirty="0" smtClean="0">
              <a:solidFill>
                <a:srgbClr val="C00000"/>
              </a:solidFill>
            </a:rPr>
            <a:t>профессиональное </a:t>
          </a:r>
          <a:r>
            <a:rPr lang="ru-RU" sz="2200" b="1" dirty="0" err="1" smtClean="0">
              <a:solidFill>
                <a:srgbClr val="C00000"/>
              </a:solidFill>
            </a:rPr>
            <a:t>ИТ-сообщество</a:t>
          </a:r>
          <a:r>
            <a:rPr lang="ru-RU" sz="2200" b="1" dirty="0" smtClean="0">
              <a:solidFill>
                <a:srgbClr val="C00000"/>
              </a:solidFill>
            </a:rPr>
            <a:t> </a:t>
          </a:r>
          <a:r>
            <a:rPr lang="ru-RU" sz="2200" b="0" dirty="0" smtClean="0">
              <a:solidFill>
                <a:srgbClr val="0070C0"/>
              </a:solidFill>
            </a:rPr>
            <a:t>региона</a:t>
          </a:r>
        </a:p>
      </dgm:t>
    </dgm:pt>
    <dgm:pt modelId="{D5C059A8-E76A-4C94-A5DE-19EBE359AA05}" type="parTrans" cxnId="{BD104FCB-FC21-47B4-A1E6-A64EA22D2AE5}">
      <dgm:prSet/>
      <dgm:spPr/>
      <dgm:t>
        <a:bodyPr/>
        <a:lstStyle/>
        <a:p>
          <a:endParaRPr lang="ru-RU"/>
        </a:p>
      </dgm:t>
    </dgm:pt>
    <dgm:pt modelId="{DBE88AF1-2ABA-486D-B657-B52399437847}" type="sibTrans" cxnId="{BD104FCB-FC21-47B4-A1E6-A64EA22D2AE5}">
      <dgm:prSet/>
      <dgm:spPr/>
      <dgm:t>
        <a:bodyPr/>
        <a:lstStyle/>
        <a:p>
          <a:endParaRPr lang="ru-RU"/>
        </a:p>
      </dgm:t>
    </dgm:pt>
    <dgm:pt modelId="{BE085754-9ED1-4CBC-90B9-9F2BD3013EC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368676F-DB8B-44E7-BE4E-6430C62EEEE9}" type="parTrans" cxnId="{7D625E63-2944-474F-B6A3-0F2C5B745596}">
      <dgm:prSet/>
      <dgm:spPr/>
      <dgm:t>
        <a:bodyPr/>
        <a:lstStyle/>
        <a:p>
          <a:endParaRPr lang="ru-RU"/>
        </a:p>
      </dgm:t>
    </dgm:pt>
    <dgm:pt modelId="{68886C38-5279-4879-A49C-6DF2AB93BDF4}" type="sibTrans" cxnId="{7D625E63-2944-474F-B6A3-0F2C5B745596}">
      <dgm:prSet/>
      <dgm:spPr/>
      <dgm:t>
        <a:bodyPr/>
        <a:lstStyle/>
        <a:p>
          <a:endParaRPr lang="ru-RU"/>
        </a:p>
      </dgm:t>
    </dgm:pt>
    <dgm:pt modelId="{08AE8D64-F663-48D2-B96D-C0350CBC9886}">
      <dgm:prSet phldrT="[Текст]" custT="1"/>
      <dgm:spPr/>
      <dgm:t>
        <a:bodyPr/>
        <a:lstStyle/>
        <a:p>
          <a:pPr algn="l"/>
          <a:r>
            <a:rPr lang="ru-RU" sz="2200" b="0" dirty="0" smtClean="0">
              <a:solidFill>
                <a:srgbClr val="0070C0"/>
              </a:solidFill>
            </a:rPr>
            <a:t>Реализуются совместные </a:t>
          </a:r>
          <a:r>
            <a:rPr lang="ru-RU" sz="2200" b="1" dirty="0" smtClean="0">
              <a:solidFill>
                <a:srgbClr val="CC3300"/>
              </a:solidFill>
            </a:rPr>
            <a:t>образовательные и коммуникационные проекты </a:t>
          </a:r>
          <a:r>
            <a:rPr lang="ru-RU" sz="2200" b="0" dirty="0" smtClean="0">
              <a:solidFill>
                <a:srgbClr val="0070C0"/>
              </a:solidFill>
            </a:rPr>
            <a:t>участников </a:t>
          </a:r>
          <a:r>
            <a:rPr lang="ru-RU" sz="2200" b="0" dirty="0" err="1" smtClean="0">
              <a:solidFill>
                <a:srgbClr val="0070C0"/>
              </a:solidFill>
            </a:rPr>
            <a:t>ИТ-кластера</a:t>
          </a:r>
          <a:endParaRPr lang="ru-RU" sz="2200" b="0" dirty="0" smtClean="0">
            <a:solidFill>
              <a:srgbClr val="0070C0"/>
            </a:solidFill>
          </a:endParaRPr>
        </a:p>
      </dgm:t>
    </dgm:pt>
    <dgm:pt modelId="{8139212F-A0AD-4553-A1DB-563EDE842B62}" type="parTrans" cxnId="{79B107A7-0676-4A94-8244-604C264F28F3}">
      <dgm:prSet/>
      <dgm:spPr/>
      <dgm:t>
        <a:bodyPr/>
        <a:lstStyle/>
        <a:p>
          <a:endParaRPr lang="ru-RU"/>
        </a:p>
      </dgm:t>
    </dgm:pt>
    <dgm:pt modelId="{E52026D4-477C-4A36-BE6E-E71B2D9A56FA}" type="sibTrans" cxnId="{79B107A7-0676-4A94-8244-604C264F28F3}">
      <dgm:prSet/>
      <dgm:spPr/>
      <dgm:t>
        <a:bodyPr/>
        <a:lstStyle/>
        <a:p>
          <a:endParaRPr lang="ru-RU"/>
        </a:p>
      </dgm:t>
    </dgm:pt>
    <dgm:pt modelId="{AD3F379E-76FE-4E14-9F36-E73E973C183A}" type="pres">
      <dgm:prSet presAssocID="{45E20DE3-C3B5-4F72-A8E8-0AE34E846F8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A6879D-4B45-4EAB-A07B-9BF809CFE861}" type="pres">
      <dgm:prSet presAssocID="{9E26F51A-E924-4D30-AA76-A104E6245B34}" presName="horFlow" presStyleCnt="0"/>
      <dgm:spPr/>
      <dgm:t>
        <a:bodyPr/>
        <a:lstStyle/>
        <a:p>
          <a:endParaRPr lang="ru-RU"/>
        </a:p>
      </dgm:t>
    </dgm:pt>
    <dgm:pt modelId="{F5C77687-148D-42D9-A12D-4092A94002C7}" type="pres">
      <dgm:prSet presAssocID="{9E26F51A-E924-4D30-AA76-A104E6245B34}" presName="bigChev" presStyleLbl="node1" presStyleIdx="0" presStyleCnt="5" custScaleX="65604" custScaleY="129104"/>
      <dgm:spPr/>
      <dgm:t>
        <a:bodyPr/>
        <a:lstStyle/>
        <a:p>
          <a:endParaRPr lang="ru-RU"/>
        </a:p>
      </dgm:t>
    </dgm:pt>
    <dgm:pt modelId="{175CD0A2-C591-4C6F-9D6C-62A177F005C5}" type="pres">
      <dgm:prSet presAssocID="{340CB517-5C4B-45EA-B535-B4CF5ABC1E25}" presName="parTrans" presStyleCnt="0"/>
      <dgm:spPr/>
      <dgm:t>
        <a:bodyPr/>
        <a:lstStyle/>
        <a:p>
          <a:endParaRPr lang="ru-RU"/>
        </a:p>
      </dgm:t>
    </dgm:pt>
    <dgm:pt modelId="{4A0D5562-9681-4CD3-9A2C-B19DE836286B}" type="pres">
      <dgm:prSet presAssocID="{E71CFE9C-8F85-44D9-994B-56DB67E444FA}" presName="node" presStyleLbl="alignAccFollowNode1" presStyleIdx="0" presStyleCnt="5" custScaleX="575880" custScaleY="173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14763-9B6B-4376-BAEC-115FCAB5BEF4}" type="pres">
      <dgm:prSet presAssocID="{9E26F51A-E924-4D30-AA76-A104E6245B34}" presName="vSp" presStyleCnt="0"/>
      <dgm:spPr/>
      <dgm:t>
        <a:bodyPr/>
        <a:lstStyle/>
        <a:p>
          <a:endParaRPr lang="ru-RU"/>
        </a:p>
      </dgm:t>
    </dgm:pt>
    <dgm:pt modelId="{CD91087F-6C39-4E40-BA13-EAAEFA341FE1}" type="pres">
      <dgm:prSet presAssocID="{D1A71A98-C89C-4AA6-A3F6-3DA1CA8D5B86}" presName="horFlow" presStyleCnt="0"/>
      <dgm:spPr/>
      <dgm:t>
        <a:bodyPr/>
        <a:lstStyle/>
        <a:p>
          <a:endParaRPr lang="ru-RU"/>
        </a:p>
      </dgm:t>
    </dgm:pt>
    <dgm:pt modelId="{EBDF6FAC-19B6-4DF3-A119-325AE3F91970}" type="pres">
      <dgm:prSet presAssocID="{D1A71A98-C89C-4AA6-A3F6-3DA1CA8D5B86}" presName="bigChev" presStyleLbl="node1" presStyleIdx="1" presStyleCnt="5" custScaleX="64230"/>
      <dgm:spPr/>
      <dgm:t>
        <a:bodyPr/>
        <a:lstStyle/>
        <a:p>
          <a:endParaRPr lang="ru-RU"/>
        </a:p>
      </dgm:t>
    </dgm:pt>
    <dgm:pt modelId="{7CD3124D-78DF-45B1-81B2-4243BA879D1A}" type="pres">
      <dgm:prSet presAssocID="{6B9DB460-D9B9-47FA-A7D4-84DE64E5013D}" presName="parTrans" presStyleCnt="0"/>
      <dgm:spPr/>
      <dgm:t>
        <a:bodyPr/>
        <a:lstStyle/>
        <a:p>
          <a:endParaRPr lang="ru-RU"/>
        </a:p>
      </dgm:t>
    </dgm:pt>
    <dgm:pt modelId="{FD880981-9EAE-4803-A4CE-B915BDE77FA9}" type="pres">
      <dgm:prSet presAssocID="{177E33D1-E17B-46F8-B6EC-8BA148A26A35}" presName="node" presStyleLbl="alignAccFollowNode1" presStyleIdx="1" presStyleCnt="5" custScaleX="574562" custScaleY="113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0EC88-8CA4-4B6F-AB96-81E3E25360FF}" type="pres">
      <dgm:prSet presAssocID="{D1A71A98-C89C-4AA6-A3F6-3DA1CA8D5B86}" presName="vSp" presStyleCnt="0"/>
      <dgm:spPr/>
      <dgm:t>
        <a:bodyPr/>
        <a:lstStyle/>
        <a:p>
          <a:endParaRPr lang="ru-RU"/>
        </a:p>
      </dgm:t>
    </dgm:pt>
    <dgm:pt modelId="{81E6939C-5710-4FDD-A612-4FE39E6F8AE0}" type="pres">
      <dgm:prSet presAssocID="{FF52117E-A8FD-4199-8C80-C1B114DB1A49}" presName="horFlow" presStyleCnt="0"/>
      <dgm:spPr/>
      <dgm:t>
        <a:bodyPr/>
        <a:lstStyle/>
        <a:p>
          <a:endParaRPr lang="ru-RU"/>
        </a:p>
      </dgm:t>
    </dgm:pt>
    <dgm:pt modelId="{80793022-4A8E-4EA0-AE6A-DAE3D11789BC}" type="pres">
      <dgm:prSet presAssocID="{FF52117E-A8FD-4199-8C80-C1B114DB1A49}" presName="bigChev" presStyleLbl="node1" presStyleIdx="2" presStyleCnt="5" custScaleX="72088" custScaleY="128138" custLinFactNeighborY="1553"/>
      <dgm:spPr/>
      <dgm:t>
        <a:bodyPr/>
        <a:lstStyle/>
        <a:p>
          <a:endParaRPr lang="ru-RU"/>
        </a:p>
      </dgm:t>
    </dgm:pt>
    <dgm:pt modelId="{5AB06944-1DA2-4174-A0FB-5DC185031CD9}" type="pres">
      <dgm:prSet presAssocID="{E5A841E5-0C79-4168-AEBD-0D300B4CE07B}" presName="parTrans" presStyleCnt="0"/>
      <dgm:spPr/>
      <dgm:t>
        <a:bodyPr/>
        <a:lstStyle/>
        <a:p>
          <a:endParaRPr lang="ru-RU"/>
        </a:p>
      </dgm:t>
    </dgm:pt>
    <dgm:pt modelId="{01B15913-A7B7-4F01-B99D-1CB67D76FF5D}" type="pres">
      <dgm:prSet presAssocID="{F6E86141-18A8-4052-9317-C4AF46616765}" presName="node" presStyleLbl="alignAccFollowNode1" presStyleIdx="2" presStyleCnt="5" custScaleX="570982" custScaleY="17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6E5B2-6CC7-4486-B1AC-8BA541A2861A}" type="pres">
      <dgm:prSet presAssocID="{FF52117E-A8FD-4199-8C80-C1B114DB1A49}" presName="vSp" presStyleCnt="0"/>
      <dgm:spPr/>
      <dgm:t>
        <a:bodyPr/>
        <a:lstStyle/>
        <a:p>
          <a:endParaRPr lang="ru-RU"/>
        </a:p>
      </dgm:t>
    </dgm:pt>
    <dgm:pt modelId="{4B34637D-5B68-4869-A28C-F2651BAF706E}" type="pres">
      <dgm:prSet presAssocID="{E4C352DE-2E44-4B7E-A542-3B0BBBB38F67}" presName="horFlow" presStyleCnt="0"/>
      <dgm:spPr/>
      <dgm:t>
        <a:bodyPr/>
        <a:lstStyle/>
        <a:p>
          <a:endParaRPr lang="ru-RU"/>
        </a:p>
      </dgm:t>
    </dgm:pt>
    <dgm:pt modelId="{C1231E60-931F-4843-8521-126E5E000EDB}" type="pres">
      <dgm:prSet presAssocID="{E4C352DE-2E44-4B7E-A542-3B0BBBB38F67}" presName="bigChev" presStyleLbl="node1" presStyleIdx="3" presStyleCnt="5" custScaleX="59578" custScaleY="83261"/>
      <dgm:spPr/>
      <dgm:t>
        <a:bodyPr/>
        <a:lstStyle/>
        <a:p>
          <a:endParaRPr lang="ru-RU"/>
        </a:p>
      </dgm:t>
    </dgm:pt>
    <dgm:pt modelId="{C9AD6805-1B64-496A-8A38-91F548E6A129}" type="pres">
      <dgm:prSet presAssocID="{D5C059A8-E76A-4C94-A5DE-19EBE359AA05}" presName="parTrans" presStyleCnt="0"/>
      <dgm:spPr/>
      <dgm:t>
        <a:bodyPr/>
        <a:lstStyle/>
        <a:p>
          <a:endParaRPr lang="ru-RU"/>
        </a:p>
      </dgm:t>
    </dgm:pt>
    <dgm:pt modelId="{3EEC8790-62BA-464C-9C22-2F5FA3A9951F}" type="pres">
      <dgm:prSet presAssocID="{BCC167DF-DEBA-4841-83CC-1E9E60818FC5}" presName="node" presStyleLbl="alignAccFollowNode1" presStyleIdx="3" presStyleCnt="5" custScaleX="566117" custLinFactNeighborX="7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61519-89A9-4102-8B03-812BE8D7C9D1}" type="pres">
      <dgm:prSet presAssocID="{E4C352DE-2E44-4B7E-A542-3B0BBBB38F67}" presName="vSp" presStyleCnt="0"/>
      <dgm:spPr/>
      <dgm:t>
        <a:bodyPr/>
        <a:lstStyle/>
        <a:p>
          <a:endParaRPr lang="ru-RU"/>
        </a:p>
      </dgm:t>
    </dgm:pt>
    <dgm:pt modelId="{59D313FF-AD78-4BDE-9C19-376C5E122074}" type="pres">
      <dgm:prSet presAssocID="{BE085754-9ED1-4CBC-90B9-9F2BD3013EC1}" presName="horFlow" presStyleCnt="0"/>
      <dgm:spPr/>
      <dgm:t>
        <a:bodyPr/>
        <a:lstStyle/>
        <a:p>
          <a:endParaRPr lang="ru-RU"/>
        </a:p>
      </dgm:t>
    </dgm:pt>
    <dgm:pt modelId="{4DB2765B-FB31-4BC0-A0FE-E0F4643CA4C4}" type="pres">
      <dgm:prSet presAssocID="{BE085754-9ED1-4CBC-90B9-9F2BD3013EC1}" presName="bigChev" presStyleLbl="node1" presStyleIdx="4" presStyleCnt="5" custScaleX="61672" custScaleY="86367"/>
      <dgm:spPr/>
      <dgm:t>
        <a:bodyPr/>
        <a:lstStyle/>
        <a:p>
          <a:endParaRPr lang="ru-RU"/>
        </a:p>
      </dgm:t>
    </dgm:pt>
    <dgm:pt modelId="{85CB03C9-A57F-4AF3-8DE5-84F5AB0D6927}" type="pres">
      <dgm:prSet presAssocID="{8139212F-A0AD-4553-A1DB-563EDE842B62}" presName="parTrans" presStyleCnt="0"/>
      <dgm:spPr/>
      <dgm:t>
        <a:bodyPr/>
        <a:lstStyle/>
        <a:p>
          <a:endParaRPr lang="ru-RU"/>
        </a:p>
      </dgm:t>
    </dgm:pt>
    <dgm:pt modelId="{C1DCDAFD-9A07-47FE-B43C-3FC899AFF4E4}" type="pres">
      <dgm:prSet presAssocID="{08AE8D64-F663-48D2-B96D-C0350CBC9886}" presName="node" presStyleLbl="alignAccFollowNode1" presStyleIdx="4" presStyleCnt="5" custScaleX="571329" custLinFactNeighborX="28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145BA-3DB8-447B-872F-16CA7C3BA0DF}" type="presOf" srcId="{FF52117E-A8FD-4199-8C80-C1B114DB1A49}" destId="{80793022-4A8E-4EA0-AE6A-DAE3D11789BC}" srcOrd="0" destOrd="0" presId="urn:microsoft.com/office/officeart/2005/8/layout/lProcess3"/>
    <dgm:cxn modelId="{D06AE4B6-7314-4588-A44C-96C38AA79E92}" type="presOf" srcId="{D1A71A98-C89C-4AA6-A3F6-3DA1CA8D5B86}" destId="{EBDF6FAC-19B6-4DF3-A119-325AE3F91970}" srcOrd="0" destOrd="0" presId="urn:microsoft.com/office/officeart/2005/8/layout/lProcess3"/>
    <dgm:cxn modelId="{70F627BA-CD3F-4D75-9A4D-CB75D9ECE0BF}" type="presOf" srcId="{F6E86141-18A8-4052-9317-C4AF46616765}" destId="{01B15913-A7B7-4F01-B99D-1CB67D76FF5D}" srcOrd="0" destOrd="0" presId="urn:microsoft.com/office/officeart/2005/8/layout/lProcess3"/>
    <dgm:cxn modelId="{157BA613-C106-48B4-B152-A769419220AD}" type="presOf" srcId="{08AE8D64-F663-48D2-B96D-C0350CBC9886}" destId="{C1DCDAFD-9A07-47FE-B43C-3FC899AFF4E4}" srcOrd="0" destOrd="0" presId="urn:microsoft.com/office/officeart/2005/8/layout/lProcess3"/>
    <dgm:cxn modelId="{94DF0C2E-6D91-476B-ACAA-7D8317195D3A}" srcId="{45E20DE3-C3B5-4F72-A8E8-0AE34E846F81}" destId="{FF52117E-A8FD-4199-8C80-C1B114DB1A49}" srcOrd="2" destOrd="0" parTransId="{ABDBB56A-AD8A-4825-8708-343339B12436}" sibTransId="{2D764FC1-37BF-4B5F-B833-C0A4CB88830C}"/>
    <dgm:cxn modelId="{29423E2F-BBD3-4F20-96F5-0F9F2C07EB37}" srcId="{9E26F51A-E924-4D30-AA76-A104E6245B34}" destId="{E71CFE9C-8F85-44D9-994B-56DB67E444FA}" srcOrd="0" destOrd="0" parTransId="{340CB517-5C4B-45EA-B535-B4CF5ABC1E25}" sibTransId="{DA3F8699-34A8-4104-BCCE-46FBE2ADD395}"/>
    <dgm:cxn modelId="{49729846-D22E-4E3E-A1B8-65A56064BE8C}" type="presOf" srcId="{9E26F51A-E924-4D30-AA76-A104E6245B34}" destId="{F5C77687-148D-42D9-A12D-4092A94002C7}" srcOrd="0" destOrd="0" presId="urn:microsoft.com/office/officeart/2005/8/layout/lProcess3"/>
    <dgm:cxn modelId="{E91504CB-FE3A-412A-AF72-096C6A5F1EBD}" srcId="{45E20DE3-C3B5-4F72-A8E8-0AE34E846F81}" destId="{9E26F51A-E924-4D30-AA76-A104E6245B34}" srcOrd="0" destOrd="0" parTransId="{EF05707C-0B2D-461B-AFB7-900E70887DDA}" sibTransId="{9EE74115-7294-4FCA-8544-65DF0CB87CC2}"/>
    <dgm:cxn modelId="{57307EE0-16AA-405E-870A-13D506945A70}" srcId="{45E20DE3-C3B5-4F72-A8E8-0AE34E846F81}" destId="{E4C352DE-2E44-4B7E-A542-3B0BBBB38F67}" srcOrd="3" destOrd="0" parTransId="{71109C4A-12C6-4967-8E52-E8AB6BD02FCA}" sibTransId="{61D857C6-5A45-45F5-B9C0-59AAD37C4181}"/>
    <dgm:cxn modelId="{7D625E63-2944-474F-B6A3-0F2C5B745596}" srcId="{45E20DE3-C3B5-4F72-A8E8-0AE34E846F81}" destId="{BE085754-9ED1-4CBC-90B9-9F2BD3013EC1}" srcOrd="4" destOrd="0" parTransId="{F368676F-DB8B-44E7-BE4E-6430C62EEEE9}" sibTransId="{68886C38-5279-4879-A49C-6DF2AB93BDF4}"/>
    <dgm:cxn modelId="{AE83CAB9-556C-4D4C-B406-6EC1F785E4AA}" srcId="{45E20DE3-C3B5-4F72-A8E8-0AE34E846F81}" destId="{D1A71A98-C89C-4AA6-A3F6-3DA1CA8D5B86}" srcOrd="1" destOrd="0" parTransId="{242D4381-0AEB-4044-BAA1-2D136B8576E2}" sibTransId="{C26CEAD7-F47D-49C5-9515-84E7118EE07F}"/>
    <dgm:cxn modelId="{4257EAED-054A-4E05-9856-B5E28F845178}" type="presOf" srcId="{E4C352DE-2E44-4B7E-A542-3B0BBBB38F67}" destId="{C1231E60-931F-4843-8521-126E5E000EDB}" srcOrd="0" destOrd="0" presId="urn:microsoft.com/office/officeart/2005/8/layout/lProcess3"/>
    <dgm:cxn modelId="{0F64EA6E-4A9B-4E5A-9BD0-D9872621CA3A}" srcId="{D1A71A98-C89C-4AA6-A3F6-3DA1CA8D5B86}" destId="{177E33D1-E17B-46F8-B6EC-8BA148A26A35}" srcOrd="0" destOrd="0" parTransId="{6B9DB460-D9B9-47FA-A7D4-84DE64E5013D}" sibTransId="{E74B4D27-733B-47AC-AD9E-73CFFC6C4F26}"/>
    <dgm:cxn modelId="{BD104FCB-FC21-47B4-A1E6-A64EA22D2AE5}" srcId="{E4C352DE-2E44-4B7E-A542-3B0BBBB38F67}" destId="{BCC167DF-DEBA-4841-83CC-1E9E60818FC5}" srcOrd="0" destOrd="0" parTransId="{D5C059A8-E76A-4C94-A5DE-19EBE359AA05}" sibTransId="{DBE88AF1-2ABA-486D-B657-B52399437847}"/>
    <dgm:cxn modelId="{6871FD88-A82C-4A46-AEBA-0460012AAF60}" srcId="{FF52117E-A8FD-4199-8C80-C1B114DB1A49}" destId="{F6E86141-18A8-4052-9317-C4AF46616765}" srcOrd="0" destOrd="0" parTransId="{E5A841E5-0C79-4168-AEBD-0D300B4CE07B}" sibTransId="{9E3738CC-283C-4097-B5A8-4139573B4B44}"/>
    <dgm:cxn modelId="{79B107A7-0676-4A94-8244-604C264F28F3}" srcId="{BE085754-9ED1-4CBC-90B9-9F2BD3013EC1}" destId="{08AE8D64-F663-48D2-B96D-C0350CBC9886}" srcOrd="0" destOrd="0" parTransId="{8139212F-A0AD-4553-A1DB-563EDE842B62}" sibTransId="{E52026D4-477C-4A36-BE6E-E71B2D9A56FA}"/>
    <dgm:cxn modelId="{A4145E0E-CE83-452B-80BB-35BF82D617BF}" type="presOf" srcId="{45E20DE3-C3B5-4F72-A8E8-0AE34E846F81}" destId="{AD3F379E-76FE-4E14-9F36-E73E973C183A}" srcOrd="0" destOrd="0" presId="urn:microsoft.com/office/officeart/2005/8/layout/lProcess3"/>
    <dgm:cxn modelId="{4B5A90BE-1065-48E0-857E-8755AFC4F09C}" type="presOf" srcId="{BE085754-9ED1-4CBC-90B9-9F2BD3013EC1}" destId="{4DB2765B-FB31-4BC0-A0FE-E0F4643CA4C4}" srcOrd="0" destOrd="0" presId="urn:microsoft.com/office/officeart/2005/8/layout/lProcess3"/>
    <dgm:cxn modelId="{D908A756-4F01-428D-9AAB-16A5BAFF5716}" type="presOf" srcId="{E71CFE9C-8F85-44D9-994B-56DB67E444FA}" destId="{4A0D5562-9681-4CD3-9A2C-B19DE836286B}" srcOrd="0" destOrd="0" presId="urn:microsoft.com/office/officeart/2005/8/layout/lProcess3"/>
    <dgm:cxn modelId="{3468F341-938B-420D-ACA0-FF134F13CBE1}" type="presOf" srcId="{BCC167DF-DEBA-4841-83CC-1E9E60818FC5}" destId="{3EEC8790-62BA-464C-9C22-2F5FA3A9951F}" srcOrd="0" destOrd="0" presId="urn:microsoft.com/office/officeart/2005/8/layout/lProcess3"/>
    <dgm:cxn modelId="{0140A06F-CC4F-4A30-8188-DCFFF1DC9968}" type="presOf" srcId="{177E33D1-E17B-46F8-B6EC-8BA148A26A35}" destId="{FD880981-9EAE-4803-A4CE-B915BDE77FA9}" srcOrd="0" destOrd="0" presId="urn:microsoft.com/office/officeart/2005/8/layout/lProcess3"/>
    <dgm:cxn modelId="{E7FDCB22-808B-4D88-8F7B-E02C43779B2B}" type="presParOf" srcId="{AD3F379E-76FE-4E14-9F36-E73E973C183A}" destId="{1FA6879D-4B45-4EAB-A07B-9BF809CFE861}" srcOrd="0" destOrd="0" presId="urn:microsoft.com/office/officeart/2005/8/layout/lProcess3"/>
    <dgm:cxn modelId="{1BFEF46E-C896-4D75-B998-2A5029310A7A}" type="presParOf" srcId="{1FA6879D-4B45-4EAB-A07B-9BF809CFE861}" destId="{F5C77687-148D-42D9-A12D-4092A94002C7}" srcOrd="0" destOrd="0" presId="urn:microsoft.com/office/officeart/2005/8/layout/lProcess3"/>
    <dgm:cxn modelId="{02F838C4-0987-4AFD-94E8-EF05B8074C70}" type="presParOf" srcId="{1FA6879D-4B45-4EAB-A07B-9BF809CFE861}" destId="{175CD0A2-C591-4C6F-9D6C-62A177F005C5}" srcOrd="1" destOrd="0" presId="urn:microsoft.com/office/officeart/2005/8/layout/lProcess3"/>
    <dgm:cxn modelId="{78B04AA0-6FF5-4B4D-8724-6FC8DC668495}" type="presParOf" srcId="{1FA6879D-4B45-4EAB-A07B-9BF809CFE861}" destId="{4A0D5562-9681-4CD3-9A2C-B19DE836286B}" srcOrd="2" destOrd="0" presId="urn:microsoft.com/office/officeart/2005/8/layout/lProcess3"/>
    <dgm:cxn modelId="{544AF8E6-6131-482D-8F52-9F106395386C}" type="presParOf" srcId="{AD3F379E-76FE-4E14-9F36-E73E973C183A}" destId="{EB514763-9B6B-4376-BAEC-115FCAB5BEF4}" srcOrd="1" destOrd="0" presId="urn:microsoft.com/office/officeart/2005/8/layout/lProcess3"/>
    <dgm:cxn modelId="{8D1EEBA2-15AC-4E09-AF88-48820D88D76C}" type="presParOf" srcId="{AD3F379E-76FE-4E14-9F36-E73E973C183A}" destId="{CD91087F-6C39-4E40-BA13-EAAEFA341FE1}" srcOrd="2" destOrd="0" presId="urn:microsoft.com/office/officeart/2005/8/layout/lProcess3"/>
    <dgm:cxn modelId="{30DCB81E-2DE6-4805-9136-B4D43D402A12}" type="presParOf" srcId="{CD91087F-6C39-4E40-BA13-EAAEFA341FE1}" destId="{EBDF6FAC-19B6-4DF3-A119-325AE3F91970}" srcOrd="0" destOrd="0" presId="urn:microsoft.com/office/officeart/2005/8/layout/lProcess3"/>
    <dgm:cxn modelId="{7FB3A388-CAC2-4CB0-87B5-76CD228DC25D}" type="presParOf" srcId="{CD91087F-6C39-4E40-BA13-EAAEFA341FE1}" destId="{7CD3124D-78DF-45B1-81B2-4243BA879D1A}" srcOrd="1" destOrd="0" presId="urn:microsoft.com/office/officeart/2005/8/layout/lProcess3"/>
    <dgm:cxn modelId="{1B3EBDFE-B09A-4055-8B9C-CCC46C593774}" type="presParOf" srcId="{CD91087F-6C39-4E40-BA13-EAAEFA341FE1}" destId="{FD880981-9EAE-4803-A4CE-B915BDE77FA9}" srcOrd="2" destOrd="0" presId="urn:microsoft.com/office/officeart/2005/8/layout/lProcess3"/>
    <dgm:cxn modelId="{B03386AC-1F5A-4657-97B8-331C794A6C26}" type="presParOf" srcId="{AD3F379E-76FE-4E14-9F36-E73E973C183A}" destId="{8FD0EC88-8CA4-4B6F-AB96-81E3E25360FF}" srcOrd="3" destOrd="0" presId="urn:microsoft.com/office/officeart/2005/8/layout/lProcess3"/>
    <dgm:cxn modelId="{40E4F201-A7CE-4919-8384-BF654348D819}" type="presParOf" srcId="{AD3F379E-76FE-4E14-9F36-E73E973C183A}" destId="{81E6939C-5710-4FDD-A612-4FE39E6F8AE0}" srcOrd="4" destOrd="0" presId="urn:microsoft.com/office/officeart/2005/8/layout/lProcess3"/>
    <dgm:cxn modelId="{31E1C895-13BA-4033-A826-F5DB8C1A3891}" type="presParOf" srcId="{81E6939C-5710-4FDD-A612-4FE39E6F8AE0}" destId="{80793022-4A8E-4EA0-AE6A-DAE3D11789BC}" srcOrd="0" destOrd="0" presId="urn:microsoft.com/office/officeart/2005/8/layout/lProcess3"/>
    <dgm:cxn modelId="{2A7F5948-4E58-4941-A3F6-5086EDA44A0E}" type="presParOf" srcId="{81E6939C-5710-4FDD-A612-4FE39E6F8AE0}" destId="{5AB06944-1DA2-4174-A0FB-5DC185031CD9}" srcOrd="1" destOrd="0" presId="urn:microsoft.com/office/officeart/2005/8/layout/lProcess3"/>
    <dgm:cxn modelId="{B9C7AC93-4A04-4479-84A2-EE0632D9315C}" type="presParOf" srcId="{81E6939C-5710-4FDD-A612-4FE39E6F8AE0}" destId="{01B15913-A7B7-4F01-B99D-1CB67D76FF5D}" srcOrd="2" destOrd="0" presId="urn:microsoft.com/office/officeart/2005/8/layout/lProcess3"/>
    <dgm:cxn modelId="{58F46046-5F9D-47B2-92FD-D96677371867}" type="presParOf" srcId="{AD3F379E-76FE-4E14-9F36-E73E973C183A}" destId="{7EF6E5B2-6CC7-4486-B1AC-8BA541A2861A}" srcOrd="5" destOrd="0" presId="urn:microsoft.com/office/officeart/2005/8/layout/lProcess3"/>
    <dgm:cxn modelId="{745F9A88-D8EF-4E0F-B81E-DCFEEF140651}" type="presParOf" srcId="{AD3F379E-76FE-4E14-9F36-E73E973C183A}" destId="{4B34637D-5B68-4869-A28C-F2651BAF706E}" srcOrd="6" destOrd="0" presId="urn:microsoft.com/office/officeart/2005/8/layout/lProcess3"/>
    <dgm:cxn modelId="{1820D77F-18F9-4A3C-A96F-1891805DAC7B}" type="presParOf" srcId="{4B34637D-5B68-4869-A28C-F2651BAF706E}" destId="{C1231E60-931F-4843-8521-126E5E000EDB}" srcOrd="0" destOrd="0" presId="urn:microsoft.com/office/officeart/2005/8/layout/lProcess3"/>
    <dgm:cxn modelId="{E83FF336-F694-4E18-B46D-1D942908AFAD}" type="presParOf" srcId="{4B34637D-5B68-4869-A28C-F2651BAF706E}" destId="{C9AD6805-1B64-496A-8A38-91F548E6A129}" srcOrd="1" destOrd="0" presId="urn:microsoft.com/office/officeart/2005/8/layout/lProcess3"/>
    <dgm:cxn modelId="{8D2358FC-461F-4FF2-9A84-BC2E3F0D30FB}" type="presParOf" srcId="{4B34637D-5B68-4869-A28C-F2651BAF706E}" destId="{3EEC8790-62BA-464C-9C22-2F5FA3A9951F}" srcOrd="2" destOrd="0" presId="urn:microsoft.com/office/officeart/2005/8/layout/lProcess3"/>
    <dgm:cxn modelId="{83134CFF-0BD6-452C-A513-20478DE76D04}" type="presParOf" srcId="{AD3F379E-76FE-4E14-9F36-E73E973C183A}" destId="{2A861519-89A9-4102-8B03-812BE8D7C9D1}" srcOrd="7" destOrd="0" presId="urn:microsoft.com/office/officeart/2005/8/layout/lProcess3"/>
    <dgm:cxn modelId="{D9050162-6F27-47C7-90F4-A4E1C8627DBB}" type="presParOf" srcId="{AD3F379E-76FE-4E14-9F36-E73E973C183A}" destId="{59D313FF-AD78-4BDE-9C19-376C5E122074}" srcOrd="8" destOrd="0" presId="urn:microsoft.com/office/officeart/2005/8/layout/lProcess3"/>
    <dgm:cxn modelId="{DA30B71B-34FB-4FDF-948C-4641F5BC6ADB}" type="presParOf" srcId="{59D313FF-AD78-4BDE-9C19-376C5E122074}" destId="{4DB2765B-FB31-4BC0-A0FE-E0F4643CA4C4}" srcOrd="0" destOrd="0" presId="urn:microsoft.com/office/officeart/2005/8/layout/lProcess3"/>
    <dgm:cxn modelId="{79E0F958-AEC0-40BE-9999-B7AE856BFA00}" type="presParOf" srcId="{59D313FF-AD78-4BDE-9C19-376C5E122074}" destId="{85CB03C9-A57F-4AF3-8DE5-84F5AB0D6927}" srcOrd="1" destOrd="0" presId="urn:microsoft.com/office/officeart/2005/8/layout/lProcess3"/>
    <dgm:cxn modelId="{97697922-E49C-483D-B51E-B8F815F844EA}" type="presParOf" srcId="{59D313FF-AD78-4BDE-9C19-376C5E122074}" destId="{C1DCDAFD-9A07-47FE-B43C-3FC899AFF4E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9C06C-20D6-4DF1-BDFB-66D4F6E9209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9CE02-075C-4FA9-9AF6-374DE9B40267}">
      <dgm:prSet phldrT="[Текст]" custT="1"/>
      <dgm:spPr/>
      <dgm:t>
        <a:bodyPr/>
        <a:lstStyle/>
        <a:p>
          <a:r>
            <a:rPr lang="ru-RU" sz="2500" b="1" dirty="0" smtClean="0"/>
            <a:t>Кадры</a:t>
          </a:r>
          <a:endParaRPr lang="ru-RU" sz="2500" b="1" dirty="0"/>
        </a:p>
      </dgm:t>
    </dgm:pt>
    <dgm:pt modelId="{013AC913-F213-4E19-A97D-88583FC4A00E}" type="parTrans" cxnId="{92646BC3-4837-4CBA-B7AD-81948CC542CF}">
      <dgm:prSet/>
      <dgm:spPr/>
      <dgm:t>
        <a:bodyPr/>
        <a:lstStyle/>
        <a:p>
          <a:endParaRPr lang="ru-RU"/>
        </a:p>
      </dgm:t>
    </dgm:pt>
    <dgm:pt modelId="{C4E5D422-ED1A-4059-B10D-63259C52B773}" type="sibTrans" cxnId="{92646BC3-4837-4CBA-B7AD-81948CC542CF}">
      <dgm:prSet/>
      <dgm:spPr/>
      <dgm:t>
        <a:bodyPr/>
        <a:lstStyle/>
        <a:p>
          <a:endParaRPr lang="ru-RU"/>
        </a:p>
      </dgm:t>
    </dgm:pt>
    <dgm:pt modelId="{4910D543-F7F0-4D39-B6D3-C626B0B81A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Отсутствие </a:t>
          </a:r>
          <a:r>
            <a:rPr lang="ru-RU" sz="1800" b="0" dirty="0" smtClean="0">
              <a:solidFill>
                <a:srgbClr val="CC3300"/>
              </a:solidFill>
            </a:rPr>
            <a:t>системности и комплексного характера </a:t>
          </a:r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в вопросах подготовки кадров в соответствии с потребностями региональных </a:t>
          </a:r>
          <a:r>
            <a:rPr lang="ru-RU" sz="1800" b="0" dirty="0" err="1" smtClean="0">
              <a:solidFill>
                <a:schemeClr val="accent1">
                  <a:lumMod val="75000"/>
                </a:schemeClr>
              </a:solidFill>
            </a:rPr>
            <a:t>ИТ-компаний</a:t>
          </a:r>
          <a:endParaRPr lang="ru-RU" sz="1800" b="0" dirty="0">
            <a:solidFill>
              <a:schemeClr val="accent1">
                <a:lumMod val="75000"/>
              </a:schemeClr>
            </a:solidFill>
          </a:endParaRPr>
        </a:p>
      </dgm:t>
    </dgm:pt>
    <dgm:pt modelId="{CD0914A6-BFD7-4884-AE5C-6800F3DFE5DD}" type="parTrans" cxnId="{47955CF4-7B7F-4E2C-ADF5-C942EE442716}">
      <dgm:prSet/>
      <dgm:spPr/>
      <dgm:t>
        <a:bodyPr/>
        <a:lstStyle/>
        <a:p>
          <a:endParaRPr lang="ru-RU"/>
        </a:p>
      </dgm:t>
    </dgm:pt>
    <dgm:pt modelId="{061E3A1A-3210-4742-AAD9-D3DC609234F5}" type="sibTrans" cxnId="{47955CF4-7B7F-4E2C-ADF5-C942EE442716}">
      <dgm:prSet/>
      <dgm:spPr/>
      <dgm:t>
        <a:bodyPr/>
        <a:lstStyle/>
        <a:p>
          <a:endParaRPr lang="ru-RU"/>
        </a:p>
      </dgm:t>
    </dgm:pt>
    <dgm:pt modelId="{0C2B0EB8-8A18-4061-9653-E820B41327D1}">
      <dgm:prSet phldrT="[Текст]" custT="1"/>
      <dgm:spPr/>
      <dgm:t>
        <a:bodyPr/>
        <a:lstStyle/>
        <a:p>
          <a:r>
            <a:rPr lang="ru-RU" sz="2100" b="1" dirty="0" smtClean="0"/>
            <a:t>Кооперация региональных компаний</a:t>
          </a:r>
        </a:p>
      </dgm:t>
    </dgm:pt>
    <dgm:pt modelId="{0D92791E-4A48-45F3-A241-801D69155515}" type="parTrans" cxnId="{2789BCA4-EDE9-4486-97D1-54C94D4733C7}">
      <dgm:prSet/>
      <dgm:spPr/>
      <dgm:t>
        <a:bodyPr/>
        <a:lstStyle/>
        <a:p>
          <a:endParaRPr lang="ru-RU"/>
        </a:p>
      </dgm:t>
    </dgm:pt>
    <dgm:pt modelId="{ADF6DD09-15F4-460C-AF65-74446196D284}" type="sibTrans" cxnId="{2789BCA4-EDE9-4486-97D1-54C94D4733C7}">
      <dgm:prSet/>
      <dgm:spPr/>
      <dgm:t>
        <a:bodyPr/>
        <a:lstStyle/>
        <a:p>
          <a:endParaRPr lang="ru-RU"/>
        </a:p>
      </dgm:t>
    </dgm:pt>
    <dgm:pt modelId="{4E8C8D44-F2AF-48EB-8526-415EBD653F85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CC3300"/>
              </a:solidFill>
            </a:rPr>
            <a:t>Слабая включенность промышленных предприятий региона</a:t>
          </a:r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, имеющих развитые </a:t>
          </a:r>
          <a:r>
            <a:rPr lang="ru-RU" sz="1800" b="0" dirty="0" err="1" smtClean="0">
              <a:solidFill>
                <a:schemeClr val="accent1">
                  <a:lumMod val="75000"/>
                </a:schemeClr>
              </a:solidFill>
            </a:rPr>
            <a:t>ИТ-подразделения</a:t>
          </a:r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 (прежде всего находящихся в федеральном подчинении), в проекты </a:t>
          </a:r>
          <a:r>
            <a:rPr lang="ru-RU" sz="1800" b="0" dirty="0" err="1" smtClean="0">
              <a:solidFill>
                <a:schemeClr val="accent1">
                  <a:lumMod val="75000"/>
                </a:schemeClr>
              </a:solidFill>
            </a:rPr>
            <a:t>ИТ-кластера</a:t>
          </a:r>
          <a:endParaRPr lang="ru-RU" sz="1800" b="0" dirty="0">
            <a:solidFill>
              <a:schemeClr val="accent1">
                <a:lumMod val="75000"/>
              </a:schemeClr>
            </a:solidFill>
          </a:endParaRPr>
        </a:p>
      </dgm:t>
    </dgm:pt>
    <dgm:pt modelId="{AB7A9BD6-251D-49F5-B6E5-262F2D3ADA69}" type="parTrans" cxnId="{6899BDF9-AE69-48E0-9A0F-9C02A4865F73}">
      <dgm:prSet/>
      <dgm:spPr/>
      <dgm:t>
        <a:bodyPr/>
        <a:lstStyle/>
        <a:p>
          <a:endParaRPr lang="ru-RU"/>
        </a:p>
      </dgm:t>
    </dgm:pt>
    <dgm:pt modelId="{7E97A065-B6A8-4FE9-8B2D-CC562EE2F528}" type="sibTrans" cxnId="{6899BDF9-AE69-48E0-9A0F-9C02A4865F73}">
      <dgm:prSet/>
      <dgm:spPr/>
      <dgm:t>
        <a:bodyPr/>
        <a:lstStyle/>
        <a:p>
          <a:endParaRPr lang="ru-RU"/>
        </a:p>
      </dgm:t>
    </dgm:pt>
    <dgm:pt modelId="{085942F9-96F4-4084-BA4E-8A02B99B28CD}">
      <dgm:prSet phldrT="[Текст]" custT="1"/>
      <dgm:spPr/>
      <dgm:t>
        <a:bodyPr/>
        <a:lstStyle/>
        <a:p>
          <a:r>
            <a:rPr lang="ru-RU" sz="2300" b="1" dirty="0" smtClean="0"/>
            <a:t>Заказы</a:t>
          </a:r>
        </a:p>
      </dgm:t>
    </dgm:pt>
    <dgm:pt modelId="{1D73E115-502B-436E-B263-8EA7EE35ABE9}" type="parTrans" cxnId="{A2A1644D-FD17-4F24-A6CD-D90AB7A78E6F}">
      <dgm:prSet/>
      <dgm:spPr/>
      <dgm:t>
        <a:bodyPr/>
        <a:lstStyle/>
        <a:p>
          <a:endParaRPr lang="ru-RU"/>
        </a:p>
      </dgm:t>
    </dgm:pt>
    <dgm:pt modelId="{21F87A27-CE48-415E-947B-FCBBA9F48FEB}" type="sibTrans" cxnId="{A2A1644D-FD17-4F24-A6CD-D90AB7A78E6F}">
      <dgm:prSet/>
      <dgm:spPr/>
      <dgm:t>
        <a:bodyPr/>
        <a:lstStyle/>
        <a:p>
          <a:endParaRPr lang="ru-RU"/>
        </a:p>
      </dgm:t>
    </dgm:pt>
    <dgm:pt modelId="{34788EFC-235B-4790-ACDC-996C41FF477E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Специализация ряда региональных </a:t>
          </a:r>
          <a:r>
            <a:rPr lang="ru-RU" sz="1800" b="0" dirty="0" err="1" smtClean="0">
              <a:solidFill>
                <a:schemeClr val="accent1">
                  <a:lumMod val="75000"/>
                </a:schemeClr>
              </a:solidFill>
            </a:rPr>
            <a:t>ИТ-компаний</a:t>
          </a:r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 на проектах в сфере электронного правительства в условиях угрозы сокращения объема </a:t>
          </a:r>
          <a:r>
            <a:rPr lang="ru-RU" sz="1800" b="0" dirty="0" err="1" smtClean="0">
              <a:solidFill>
                <a:schemeClr val="accent1">
                  <a:lumMod val="75000"/>
                </a:schemeClr>
              </a:solidFill>
            </a:rPr>
            <a:t>госзакупок</a:t>
          </a:r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 для данных нужд</a:t>
          </a:r>
          <a:endParaRPr lang="ru-RU" sz="1800" b="0" dirty="0">
            <a:solidFill>
              <a:schemeClr val="accent1">
                <a:lumMod val="75000"/>
              </a:schemeClr>
            </a:solidFill>
          </a:endParaRPr>
        </a:p>
      </dgm:t>
    </dgm:pt>
    <dgm:pt modelId="{11A36118-2AD2-434D-BA72-2B136FF89826}" type="parTrans" cxnId="{386BA6C3-A379-41D5-A5B6-94D3D1A8B65D}">
      <dgm:prSet/>
      <dgm:spPr/>
      <dgm:t>
        <a:bodyPr/>
        <a:lstStyle/>
        <a:p>
          <a:endParaRPr lang="ru-RU"/>
        </a:p>
      </dgm:t>
    </dgm:pt>
    <dgm:pt modelId="{EDE7837C-FB38-45DB-895B-B9E6F5B55CF7}" type="sibTrans" cxnId="{386BA6C3-A379-41D5-A5B6-94D3D1A8B65D}">
      <dgm:prSet/>
      <dgm:spPr/>
      <dgm:t>
        <a:bodyPr/>
        <a:lstStyle/>
        <a:p>
          <a:endParaRPr lang="ru-RU"/>
        </a:p>
      </dgm:t>
    </dgm:pt>
    <dgm:pt modelId="{939203B7-6CEF-4CFA-9934-CBE7263F578B}">
      <dgm:prSet phldrT="[Текст]" custT="1"/>
      <dgm:spPr/>
      <dgm:t>
        <a:bodyPr/>
        <a:lstStyle/>
        <a:p>
          <a:r>
            <a:rPr lang="ru-RU" sz="2300" b="1" dirty="0" smtClean="0"/>
            <a:t>Ресурсы</a:t>
          </a:r>
        </a:p>
      </dgm:t>
    </dgm:pt>
    <dgm:pt modelId="{D51F3CA7-313D-40C1-8DE1-9039EE90CC14}" type="parTrans" cxnId="{0FE64E66-17C0-45D1-BDC9-41EC49AE02E2}">
      <dgm:prSet/>
      <dgm:spPr/>
      <dgm:t>
        <a:bodyPr/>
        <a:lstStyle/>
        <a:p>
          <a:endParaRPr lang="ru-RU"/>
        </a:p>
      </dgm:t>
    </dgm:pt>
    <dgm:pt modelId="{780CBB3D-306F-4F4F-85D4-9D129B75A108}" type="sibTrans" cxnId="{0FE64E66-17C0-45D1-BDC9-41EC49AE02E2}">
      <dgm:prSet/>
      <dgm:spPr/>
      <dgm:t>
        <a:bodyPr/>
        <a:lstStyle/>
        <a:p>
          <a:endParaRPr lang="ru-RU"/>
        </a:p>
      </dgm:t>
    </dgm:pt>
    <dgm:pt modelId="{AC6D387F-A986-4879-BB43-57FD3BA972A7}">
      <dgm:prSet phldrT="[Текст]" custT="1"/>
      <dgm:spPr/>
      <dgm:t>
        <a:bodyPr/>
        <a:lstStyle/>
        <a:p>
          <a:r>
            <a:rPr lang="ru-RU" sz="1700" dirty="0" smtClean="0">
              <a:solidFill>
                <a:srgbClr val="CC3300"/>
              </a:solidFill>
            </a:rPr>
            <a:t>Слабое участие </a:t>
          </a:r>
          <a:r>
            <a:rPr lang="ru-RU" sz="1700" dirty="0" smtClean="0">
              <a:solidFill>
                <a:schemeClr val="accent1">
                  <a:lumMod val="75000"/>
                </a:schemeClr>
              </a:solidFill>
            </a:rPr>
            <a:t>в крупных федеральных </a:t>
          </a:r>
          <a:r>
            <a:rPr lang="ru-RU" sz="1700" dirty="0" err="1" smtClean="0">
              <a:solidFill>
                <a:schemeClr val="accent1">
                  <a:lumMod val="75000"/>
                </a:schemeClr>
              </a:solidFill>
            </a:rPr>
            <a:t>ИТ-проектах</a:t>
          </a:r>
          <a:endParaRPr lang="ru-RU" sz="1700" dirty="0">
            <a:solidFill>
              <a:schemeClr val="accent1">
                <a:lumMod val="75000"/>
              </a:schemeClr>
            </a:solidFill>
          </a:endParaRPr>
        </a:p>
      </dgm:t>
    </dgm:pt>
    <dgm:pt modelId="{66AB2534-7332-4204-A383-5A204AD7965B}" type="parTrans" cxnId="{738B0D43-E09A-4252-A621-16195FBFE33C}">
      <dgm:prSet/>
      <dgm:spPr/>
      <dgm:t>
        <a:bodyPr/>
        <a:lstStyle/>
        <a:p>
          <a:endParaRPr lang="ru-RU"/>
        </a:p>
      </dgm:t>
    </dgm:pt>
    <dgm:pt modelId="{39F39593-ED0C-441D-A0A5-454F66BF1DBB}" type="sibTrans" cxnId="{738B0D43-E09A-4252-A621-16195FBFE33C}">
      <dgm:prSet/>
      <dgm:spPr/>
      <dgm:t>
        <a:bodyPr/>
        <a:lstStyle/>
        <a:p>
          <a:endParaRPr lang="ru-RU"/>
        </a:p>
      </dgm:t>
    </dgm:pt>
    <dgm:pt modelId="{B7F5370A-D396-4550-A119-C692A5A38E8A}">
      <dgm:prSet custT="1"/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«</a:t>
          </a:r>
          <a:r>
            <a:rPr lang="ru-RU" sz="1800" b="0" dirty="0" err="1" smtClean="0">
              <a:solidFill>
                <a:srgbClr val="CC3300"/>
              </a:solidFill>
            </a:rPr>
            <a:t>Отложенность</a:t>
          </a:r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» результатов работы с вузами</a:t>
          </a:r>
        </a:p>
      </dgm:t>
    </dgm:pt>
    <dgm:pt modelId="{61C5B136-0D18-46F4-9356-6926E6831D8B}" type="parTrans" cxnId="{62A6F6E6-D764-48FF-9FA5-4D4649A86B2B}">
      <dgm:prSet/>
      <dgm:spPr/>
      <dgm:t>
        <a:bodyPr/>
        <a:lstStyle/>
        <a:p>
          <a:endParaRPr lang="ru-RU"/>
        </a:p>
      </dgm:t>
    </dgm:pt>
    <dgm:pt modelId="{3A368338-016B-4AC2-ADE3-DCFA0D981D51}" type="sibTrans" cxnId="{62A6F6E6-D764-48FF-9FA5-4D4649A86B2B}">
      <dgm:prSet/>
      <dgm:spPr/>
      <dgm:t>
        <a:bodyPr/>
        <a:lstStyle/>
        <a:p>
          <a:endParaRPr lang="ru-RU"/>
        </a:p>
      </dgm:t>
    </dgm:pt>
    <dgm:pt modelId="{9A6915EF-ED3D-4025-8DA5-0AA702025656}">
      <dgm:prSet custT="1"/>
      <dgm:spPr/>
      <dgm:t>
        <a:bodyPr/>
        <a:lstStyle/>
        <a:p>
          <a:r>
            <a:rPr lang="ru-RU" sz="1800" b="0" dirty="0" smtClean="0">
              <a:solidFill>
                <a:srgbClr val="CC3300"/>
              </a:solidFill>
            </a:rPr>
            <a:t>Утечка</a:t>
          </a:r>
          <a:r>
            <a:rPr lang="ru-RU" sz="1800" b="0" dirty="0" smtClean="0">
              <a:solidFill>
                <a:schemeClr val="accent1">
                  <a:lumMod val="75000"/>
                </a:schemeClr>
              </a:solidFill>
            </a:rPr>
            <a:t> квалифицированных специалистов в столичные регионы</a:t>
          </a:r>
          <a:endParaRPr lang="ru-RU" sz="1800" b="0" dirty="0">
            <a:solidFill>
              <a:schemeClr val="accent1">
                <a:lumMod val="75000"/>
              </a:schemeClr>
            </a:solidFill>
          </a:endParaRPr>
        </a:p>
      </dgm:t>
    </dgm:pt>
    <dgm:pt modelId="{E2E91732-15FA-411A-BA0C-C3F682D81D3B}" type="parTrans" cxnId="{393BC54E-BEFA-472C-8518-BF2CCA356A86}">
      <dgm:prSet/>
      <dgm:spPr/>
      <dgm:t>
        <a:bodyPr/>
        <a:lstStyle/>
        <a:p>
          <a:endParaRPr lang="ru-RU"/>
        </a:p>
      </dgm:t>
    </dgm:pt>
    <dgm:pt modelId="{79B51382-0360-428B-BD58-263F4E0794A9}" type="sibTrans" cxnId="{393BC54E-BEFA-472C-8518-BF2CCA356A86}">
      <dgm:prSet/>
      <dgm:spPr/>
      <dgm:t>
        <a:bodyPr/>
        <a:lstStyle/>
        <a:p>
          <a:endParaRPr lang="ru-RU"/>
        </a:p>
      </dgm:t>
    </dgm:pt>
    <dgm:pt modelId="{39A6D3A6-CFC4-4902-873B-4F4EEBE9675F}">
      <dgm:prSet phldrT="[Текст]" custT="1"/>
      <dgm:spPr/>
      <dgm:t>
        <a:bodyPr/>
        <a:lstStyle/>
        <a:p>
          <a:r>
            <a:rPr lang="ru-RU" sz="1700" dirty="0" smtClean="0">
              <a:solidFill>
                <a:srgbClr val="CC3300"/>
              </a:solidFill>
            </a:rPr>
            <a:t>Отсутствие</a:t>
          </a:r>
          <a:r>
            <a:rPr lang="ru-RU" sz="1700" dirty="0" smtClean="0">
              <a:solidFill>
                <a:schemeClr val="accent1">
                  <a:lumMod val="75000"/>
                </a:schemeClr>
              </a:solidFill>
            </a:rPr>
            <a:t> региональных фондов финансирования </a:t>
          </a:r>
          <a:r>
            <a:rPr lang="ru-RU" sz="1700" dirty="0" smtClean="0">
              <a:solidFill>
                <a:srgbClr val="CC3300"/>
              </a:solidFill>
            </a:rPr>
            <a:t>венчурных</a:t>
          </a:r>
          <a:r>
            <a:rPr lang="ru-RU" sz="17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700" dirty="0" err="1" smtClean="0">
              <a:solidFill>
                <a:schemeClr val="accent1">
                  <a:lumMod val="75000"/>
                </a:schemeClr>
              </a:solidFill>
            </a:rPr>
            <a:t>ИТ-проектов</a:t>
          </a:r>
          <a:endParaRPr lang="ru-RU" sz="1700" dirty="0">
            <a:solidFill>
              <a:schemeClr val="accent1">
                <a:lumMod val="75000"/>
              </a:schemeClr>
            </a:solidFill>
          </a:endParaRPr>
        </a:p>
      </dgm:t>
    </dgm:pt>
    <dgm:pt modelId="{D4F74F34-845F-43EC-B05C-B75919D92206}" type="parTrans" cxnId="{E414C135-E4DF-45F5-BAF4-48923260D7A4}">
      <dgm:prSet/>
      <dgm:spPr/>
      <dgm:t>
        <a:bodyPr/>
        <a:lstStyle/>
        <a:p>
          <a:endParaRPr lang="ru-RU"/>
        </a:p>
      </dgm:t>
    </dgm:pt>
    <dgm:pt modelId="{D672FEA2-9EA9-435B-9AED-B34D51FE0C75}" type="sibTrans" cxnId="{E414C135-E4DF-45F5-BAF4-48923260D7A4}">
      <dgm:prSet/>
      <dgm:spPr/>
      <dgm:t>
        <a:bodyPr/>
        <a:lstStyle/>
        <a:p>
          <a:endParaRPr lang="ru-RU"/>
        </a:p>
      </dgm:t>
    </dgm:pt>
    <dgm:pt modelId="{44DD5AAE-C019-49F1-A00B-28DED24F6148}">
      <dgm:prSet phldrT="[Текст]" custT="1"/>
      <dgm:spPr/>
      <dgm:t>
        <a:bodyPr/>
        <a:lstStyle/>
        <a:p>
          <a:endParaRPr lang="ru-RU" sz="1800" b="0" dirty="0">
            <a:solidFill>
              <a:schemeClr val="accent1">
                <a:lumMod val="75000"/>
              </a:schemeClr>
            </a:solidFill>
          </a:endParaRPr>
        </a:p>
      </dgm:t>
    </dgm:pt>
    <dgm:pt modelId="{35A1E25D-5DD3-465E-AFA3-DF03E77A1326}" type="sibTrans" cxnId="{16F6D176-1EBC-4B0E-ADCD-48973845EF19}">
      <dgm:prSet/>
      <dgm:spPr/>
      <dgm:t>
        <a:bodyPr/>
        <a:lstStyle/>
        <a:p>
          <a:endParaRPr lang="ru-RU"/>
        </a:p>
      </dgm:t>
    </dgm:pt>
    <dgm:pt modelId="{E5DA2A66-EC6E-4E1A-BB9E-ADAEFD29F9A5}" type="parTrans" cxnId="{16F6D176-1EBC-4B0E-ADCD-48973845EF19}">
      <dgm:prSet/>
      <dgm:spPr/>
      <dgm:t>
        <a:bodyPr/>
        <a:lstStyle/>
        <a:p>
          <a:endParaRPr lang="ru-RU"/>
        </a:p>
      </dgm:t>
    </dgm:pt>
    <dgm:pt modelId="{FA1DFFB8-A512-4443-85FB-0E84064FE645}">
      <dgm:prSet/>
      <dgm:spPr/>
      <dgm:t>
        <a:bodyPr/>
        <a:lstStyle/>
        <a:p>
          <a:endParaRPr lang="ru-RU" dirty="0"/>
        </a:p>
      </dgm:t>
    </dgm:pt>
    <dgm:pt modelId="{A4155D36-2E05-4B44-9F21-07040CDCC4C0}" type="parTrans" cxnId="{3A2BD28E-9BC5-42AD-8A48-5D952C0BC5EB}">
      <dgm:prSet/>
      <dgm:spPr/>
      <dgm:t>
        <a:bodyPr/>
        <a:lstStyle/>
        <a:p>
          <a:endParaRPr lang="ru-RU"/>
        </a:p>
      </dgm:t>
    </dgm:pt>
    <dgm:pt modelId="{B5EC808C-985B-4F71-BC2B-6C91FC63DFDD}" type="sibTrans" cxnId="{3A2BD28E-9BC5-42AD-8A48-5D952C0BC5EB}">
      <dgm:prSet/>
      <dgm:spPr/>
      <dgm:t>
        <a:bodyPr/>
        <a:lstStyle/>
        <a:p>
          <a:endParaRPr lang="ru-RU"/>
        </a:p>
      </dgm:t>
    </dgm:pt>
    <dgm:pt modelId="{5C72103A-E105-4327-8BE8-182C8857E502}">
      <dgm:prSet phldrT="[Текст]" custT="1"/>
      <dgm:spPr/>
      <dgm:t>
        <a:bodyPr/>
        <a:lstStyle/>
        <a:p>
          <a:r>
            <a:rPr lang="ru-RU" sz="2300" b="1" dirty="0" smtClean="0"/>
            <a:t>Внешние угрозы</a:t>
          </a:r>
        </a:p>
      </dgm:t>
    </dgm:pt>
    <dgm:pt modelId="{CB2BB8D5-6203-4098-860B-BA6D2BAAD7A4}" type="parTrans" cxnId="{E5E7AD28-226B-4057-901D-D173E2271644}">
      <dgm:prSet/>
      <dgm:spPr/>
      <dgm:t>
        <a:bodyPr/>
        <a:lstStyle/>
        <a:p>
          <a:endParaRPr lang="ru-RU"/>
        </a:p>
      </dgm:t>
    </dgm:pt>
    <dgm:pt modelId="{34B427E6-6CFA-4D9F-A8EA-6FA30EFB7CAF}" type="sibTrans" cxnId="{E5E7AD28-226B-4057-901D-D173E2271644}">
      <dgm:prSet/>
      <dgm:spPr/>
      <dgm:t>
        <a:bodyPr/>
        <a:lstStyle/>
        <a:p>
          <a:endParaRPr lang="ru-RU"/>
        </a:p>
      </dgm:t>
    </dgm:pt>
    <dgm:pt modelId="{00CDEE70-00BE-4080-AA53-A81A735F5155}">
      <dgm:prSet phldrT="[Текст]" custT="1"/>
      <dgm:spPr/>
      <dgm:t>
        <a:bodyPr/>
        <a:lstStyle/>
        <a:p>
          <a:r>
            <a:rPr lang="ru-RU" sz="1700" dirty="0" smtClean="0">
              <a:solidFill>
                <a:srgbClr val="CC3300"/>
              </a:solidFill>
            </a:rPr>
            <a:t>Привлекательность соседних территорий </a:t>
          </a:r>
          <a:r>
            <a:rPr lang="ru-RU" sz="1700" dirty="0" smtClean="0">
              <a:solidFill>
                <a:schemeClr val="accent1">
                  <a:lumMod val="75000"/>
                </a:schemeClr>
              </a:solidFill>
            </a:rPr>
            <a:t>с динамично развивающимся </a:t>
          </a:r>
          <a:r>
            <a:rPr lang="ru-RU" sz="1700" dirty="0" err="1" smtClean="0">
              <a:solidFill>
                <a:schemeClr val="accent1">
                  <a:lumMod val="75000"/>
                </a:schemeClr>
              </a:solidFill>
            </a:rPr>
            <a:t>ИТ-сектором</a:t>
          </a:r>
          <a:r>
            <a:rPr lang="ru-RU" sz="1700" dirty="0" smtClean="0">
              <a:solidFill>
                <a:schemeClr val="accent1">
                  <a:lumMod val="75000"/>
                </a:schemeClr>
              </a:solidFill>
            </a:rPr>
            <a:t>, целевым образом формирующими «комфортную» бизнес-среду и льготные условия работы для компаний </a:t>
          </a:r>
          <a:endParaRPr lang="ru-RU" sz="1700" dirty="0">
            <a:solidFill>
              <a:schemeClr val="accent1">
                <a:lumMod val="75000"/>
              </a:schemeClr>
            </a:solidFill>
          </a:endParaRPr>
        </a:p>
      </dgm:t>
    </dgm:pt>
    <dgm:pt modelId="{8E469D5D-4064-40CF-9E01-7C44AD900DC5}" type="parTrans" cxnId="{DE69E5F2-A803-43C0-95CF-390BFA52D92F}">
      <dgm:prSet/>
      <dgm:spPr/>
      <dgm:t>
        <a:bodyPr/>
        <a:lstStyle/>
        <a:p>
          <a:endParaRPr lang="ru-RU"/>
        </a:p>
      </dgm:t>
    </dgm:pt>
    <dgm:pt modelId="{A9DF0431-F9D9-4FC5-8761-071823BFF676}" type="sibTrans" cxnId="{DE69E5F2-A803-43C0-95CF-390BFA52D92F}">
      <dgm:prSet/>
      <dgm:spPr/>
      <dgm:t>
        <a:bodyPr/>
        <a:lstStyle/>
        <a:p>
          <a:endParaRPr lang="ru-RU"/>
        </a:p>
      </dgm:t>
    </dgm:pt>
    <dgm:pt modelId="{3BB3F0C2-24A3-4953-8A22-EF9D5EC4FB80}" type="pres">
      <dgm:prSet presAssocID="{BFB9C06C-20D6-4DF1-BDFB-66D4F6E920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5AE85-9436-444D-BCEE-536BAD90C0DF}" type="pres">
      <dgm:prSet presAssocID="{D429CE02-075C-4FA9-9AF6-374DE9B40267}" presName="linNode" presStyleCnt="0"/>
      <dgm:spPr/>
      <dgm:t>
        <a:bodyPr/>
        <a:lstStyle/>
        <a:p>
          <a:endParaRPr lang="ru-RU"/>
        </a:p>
      </dgm:t>
    </dgm:pt>
    <dgm:pt modelId="{ECD3BB95-0499-446D-916C-1A87410ED0AB}" type="pres">
      <dgm:prSet presAssocID="{D429CE02-075C-4FA9-9AF6-374DE9B40267}" presName="parentShp" presStyleLbl="node1" presStyleIdx="0" presStyleCnt="5" custScaleX="58768" custScaleY="70311" custLinFactNeighborX="-3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80821-2C83-477A-950E-D5174FE89311}" type="pres">
      <dgm:prSet presAssocID="{D429CE02-075C-4FA9-9AF6-374DE9B40267}" presName="childShp" presStyleLbl="bgAccFollowNode1" presStyleIdx="0" presStyleCnt="5" custScaleX="121063" custScaleY="183446" custLinFactNeighborX="1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CBF6A-C2A7-4730-8A12-E83A520F38E3}" type="pres">
      <dgm:prSet presAssocID="{C4E5D422-ED1A-4059-B10D-63259C52B773}" presName="spacing" presStyleCnt="0"/>
      <dgm:spPr/>
      <dgm:t>
        <a:bodyPr/>
        <a:lstStyle/>
        <a:p>
          <a:endParaRPr lang="ru-RU"/>
        </a:p>
      </dgm:t>
    </dgm:pt>
    <dgm:pt modelId="{0830A7BF-5107-4EDD-A94A-E86168E5F32E}" type="pres">
      <dgm:prSet presAssocID="{0C2B0EB8-8A18-4061-9653-E820B41327D1}" presName="linNode" presStyleCnt="0"/>
      <dgm:spPr/>
      <dgm:t>
        <a:bodyPr/>
        <a:lstStyle/>
        <a:p>
          <a:endParaRPr lang="ru-RU"/>
        </a:p>
      </dgm:t>
    </dgm:pt>
    <dgm:pt modelId="{1F076C1D-9912-4A5D-B9E4-57CA6ADB0638}" type="pres">
      <dgm:prSet presAssocID="{0C2B0EB8-8A18-4061-9653-E820B41327D1}" presName="parentShp" presStyleLbl="node1" presStyleIdx="1" presStyleCnt="5" custScaleX="57608" custScaleY="127396" custLinFactNeighborX="-2268" custLinFactNeighborY="-28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F094C-9A83-4F26-8F58-67050083721C}" type="pres">
      <dgm:prSet presAssocID="{0C2B0EB8-8A18-4061-9653-E820B41327D1}" presName="childShp" presStyleLbl="bgAccFollowNode1" presStyleIdx="1" presStyleCnt="5" custScaleX="121938" custScaleY="155542" custLinFactNeighborX="1760" custLinFactNeighborY="-17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70BF7-E260-4E9D-AEF3-FEDDB9611B58}" type="pres">
      <dgm:prSet presAssocID="{ADF6DD09-15F4-460C-AF65-74446196D284}" presName="spacing" presStyleCnt="0"/>
      <dgm:spPr/>
      <dgm:t>
        <a:bodyPr/>
        <a:lstStyle/>
        <a:p>
          <a:endParaRPr lang="ru-RU"/>
        </a:p>
      </dgm:t>
    </dgm:pt>
    <dgm:pt modelId="{1272275F-085D-44C6-BA63-4C30D6F9543C}" type="pres">
      <dgm:prSet presAssocID="{085942F9-96F4-4084-BA4E-8A02B99B28CD}" presName="linNode" presStyleCnt="0"/>
      <dgm:spPr/>
      <dgm:t>
        <a:bodyPr/>
        <a:lstStyle/>
        <a:p>
          <a:endParaRPr lang="ru-RU"/>
        </a:p>
      </dgm:t>
    </dgm:pt>
    <dgm:pt modelId="{5113268A-6965-4D28-92BF-024F363DF0E0}" type="pres">
      <dgm:prSet presAssocID="{085942F9-96F4-4084-BA4E-8A02B99B28CD}" presName="parentShp" presStyleLbl="node1" presStyleIdx="2" presStyleCnt="5" custScaleX="58769" custScaleY="80275" custLinFactNeighborX="-2656" custLinFactNeighborY="-34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0EF79-BD87-47EA-A7E1-B68F2696AA42}" type="pres">
      <dgm:prSet presAssocID="{085942F9-96F4-4084-BA4E-8A02B99B28CD}" presName="childShp" presStyleLbl="bgAccFollowNode1" presStyleIdx="2" presStyleCnt="5" custScaleX="120443" custScaleY="139890" custLinFactNeighborX="582" custLinFactNeighborY="-30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DB17B-92E4-4882-844C-35B0656431B5}" type="pres">
      <dgm:prSet presAssocID="{21F87A27-CE48-415E-947B-FCBBA9F48FEB}" presName="spacing" presStyleCnt="0"/>
      <dgm:spPr/>
      <dgm:t>
        <a:bodyPr/>
        <a:lstStyle/>
        <a:p>
          <a:endParaRPr lang="ru-RU"/>
        </a:p>
      </dgm:t>
    </dgm:pt>
    <dgm:pt modelId="{33DC46AA-AEB1-4CED-81AB-764C42668ACB}" type="pres">
      <dgm:prSet presAssocID="{939203B7-6CEF-4CFA-9934-CBE7263F578B}" presName="linNode" presStyleCnt="0"/>
      <dgm:spPr/>
      <dgm:t>
        <a:bodyPr/>
        <a:lstStyle/>
        <a:p>
          <a:endParaRPr lang="ru-RU"/>
        </a:p>
      </dgm:t>
    </dgm:pt>
    <dgm:pt modelId="{DE550A3F-E21D-4462-9B22-463719105FEA}" type="pres">
      <dgm:prSet presAssocID="{939203B7-6CEF-4CFA-9934-CBE7263F578B}" presName="parentShp" presStyleLbl="node1" presStyleIdx="3" presStyleCnt="5" custScaleX="55284" custScaleY="75877" custLinFactNeighborX="-3885" custLinFactNeighborY="-32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BF8BB-E5C2-489F-99C6-EE5F6EECFE29}" type="pres">
      <dgm:prSet presAssocID="{939203B7-6CEF-4CFA-9934-CBE7263F578B}" presName="childShp" presStyleLbl="bgAccFollowNode1" presStyleIdx="3" presStyleCnt="5" custScaleX="118868" custLinFactNeighborX="925" custLinFactNeighborY="-4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C0950-DD9D-4E9F-9E27-745BC0989084}" type="pres">
      <dgm:prSet presAssocID="{780CBB3D-306F-4F4F-85D4-9D129B75A108}" presName="spacing" presStyleCnt="0"/>
      <dgm:spPr/>
      <dgm:t>
        <a:bodyPr/>
        <a:lstStyle/>
        <a:p>
          <a:endParaRPr lang="ru-RU"/>
        </a:p>
      </dgm:t>
    </dgm:pt>
    <dgm:pt modelId="{1B60D458-0EF7-4829-BA8B-305D850875CD}" type="pres">
      <dgm:prSet presAssocID="{5C72103A-E105-4327-8BE8-182C8857E502}" presName="linNode" presStyleCnt="0"/>
      <dgm:spPr/>
      <dgm:t>
        <a:bodyPr/>
        <a:lstStyle/>
        <a:p>
          <a:endParaRPr lang="ru-RU"/>
        </a:p>
      </dgm:t>
    </dgm:pt>
    <dgm:pt modelId="{D289E6A1-14D8-4BB9-BE9C-5797325AE6AE}" type="pres">
      <dgm:prSet presAssocID="{5C72103A-E105-4327-8BE8-182C8857E502}" presName="parentShp" presStyleLbl="node1" presStyleIdx="4" presStyleCnt="5" custScaleX="55284" custScaleY="75877" custLinFactNeighborX="-2936" custLinFactNeighborY="-49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E58BB-90A2-49D1-8831-8F3278D0AD12}" type="pres">
      <dgm:prSet presAssocID="{5C72103A-E105-4327-8BE8-182C8857E502}" presName="childShp" presStyleLbl="bgAccFollowNode1" presStyleIdx="4" presStyleCnt="5" custScaleX="118868" custScaleY="123666" custLinFactNeighborX="1737" custLinFactNeighborY="-49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5301B-625C-42EC-9E1A-CD9AC68098E7}" type="presOf" srcId="{939203B7-6CEF-4CFA-9934-CBE7263F578B}" destId="{DE550A3F-E21D-4462-9B22-463719105FEA}" srcOrd="0" destOrd="0" presId="urn:microsoft.com/office/officeart/2005/8/layout/vList6"/>
    <dgm:cxn modelId="{92646BC3-4837-4CBA-B7AD-81948CC542CF}" srcId="{BFB9C06C-20D6-4DF1-BDFB-66D4F6E92097}" destId="{D429CE02-075C-4FA9-9AF6-374DE9B40267}" srcOrd="0" destOrd="0" parTransId="{013AC913-F213-4E19-A97D-88583FC4A00E}" sibTransId="{C4E5D422-ED1A-4059-B10D-63259C52B773}"/>
    <dgm:cxn modelId="{C43CC7CD-A280-49FE-8DA8-FA95A7E91BCA}" type="presOf" srcId="{9A6915EF-ED3D-4025-8DA5-0AA702025656}" destId="{A2E80821-2C83-477A-950E-D5174FE89311}" srcOrd="0" destOrd="2" presId="urn:microsoft.com/office/officeart/2005/8/layout/vList6"/>
    <dgm:cxn modelId="{0B260907-4D8F-442E-8C44-2E95C28FFA3D}" type="presOf" srcId="{5C72103A-E105-4327-8BE8-182C8857E502}" destId="{D289E6A1-14D8-4BB9-BE9C-5797325AE6AE}" srcOrd="0" destOrd="0" presId="urn:microsoft.com/office/officeart/2005/8/layout/vList6"/>
    <dgm:cxn modelId="{8E8FFE13-820D-4D60-99FC-290623403CEC}" type="presOf" srcId="{00CDEE70-00BE-4080-AA53-A81A735F5155}" destId="{354E58BB-90A2-49D1-8831-8F3278D0AD12}" srcOrd="0" destOrd="0" presId="urn:microsoft.com/office/officeart/2005/8/layout/vList6"/>
    <dgm:cxn modelId="{029FB671-BF68-4C31-AB75-070ED9E4A241}" type="presOf" srcId="{085942F9-96F4-4084-BA4E-8A02B99B28CD}" destId="{5113268A-6965-4D28-92BF-024F363DF0E0}" srcOrd="0" destOrd="0" presId="urn:microsoft.com/office/officeart/2005/8/layout/vList6"/>
    <dgm:cxn modelId="{E5E7AD28-226B-4057-901D-D173E2271644}" srcId="{BFB9C06C-20D6-4DF1-BDFB-66D4F6E92097}" destId="{5C72103A-E105-4327-8BE8-182C8857E502}" srcOrd="4" destOrd="0" parTransId="{CB2BB8D5-6203-4098-860B-BA6D2BAAD7A4}" sibTransId="{34B427E6-6CFA-4D9F-A8EA-6FA30EFB7CAF}"/>
    <dgm:cxn modelId="{08A439E5-5610-44DD-97E5-A217C83891FC}" type="presOf" srcId="{4910D543-F7F0-4D39-B6D3-C626B0B81AA0}" destId="{A2E80821-2C83-477A-950E-D5174FE89311}" srcOrd="0" destOrd="0" presId="urn:microsoft.com/office/officeart/2005/8/layout/vList6"/>
    <dgm:cxn modelId="{E556CC47-9B9E-4E1F-8DFC-0456E6D8FD55}" type="presOf" srcId="{44DD5AAE-C019-49F1-A00B-28DED24F6148}" destId="{FB60EF79-BD87-47EA-A7E1-B68F2696AA42}" srcOrd="0" destOrd="1" presId="urn:microsoft.com/office/officeart/2005/8/layout/vList6"/>
    <dgm:cxn modelId="{62A6F6E6-D764-48FF-9FA5-4D4649A86B2B}" srcId="{D429CE02-075C-4FA9-9AF6-374DE9B40267}" destId="{B7F5370A-D396-4550-A119-C692A5A38E8A}" srcOrd="1" destOrd="0" parTransId="{61C5B136-0D18-46F4-9356-6926E6831D8B}" sibTransId="{3A368338-016B-4AC2-ADE3-DCFA0D981D51}"/>
    <dgm:cxn modelId="{18D77FC2-6BBE-4772-9B2D-A86C56949D50}" type="presOf" srcId="{FA1DFFB8-A512-4443-85FB-0E84064FE645}" destId="{699BF8BB-E5C2-489F-99C6-EE5F6EECFE29}" srcOrd="0" destOrd="2" presId="urn:microsoft.com/office/officeart/2005/8/layout/vList6"/>
    <dgm:cxn modelId="{C196F80B-B020-4F53-B0F3-F80AF9E61002}" type="presOf" srcId="{B7F5370A-D396-4550-A119-C692A5A38E8A}" destId="{A2E80821-2C83-477A-950E-D5174FE89311}" srcOrd="0" destOrd="1" presId="urn:microsoft.com/office/officeart/2005/8/layout/vList6"/>
    <dgm:cxn modelId="{3A2BD28E-9BC5-42AD-8A48-5D952C0BC5EB}" srcId="{939203B7-6CEF-4CFA-9934-CBE7263F578B}" destId="{FA1DFFB8-A512-4443-85FB-0E84064FE645}" srcOrd="2" destOrd="0" parTransId="{A4155D36-2E05-4B44-9F21-07040CDCC4C0}" sibTransId="{B5EC808C-985B-4F71-BC2B-6C91FC63DFDD}"/>
    <dgm:cxn modelId="{6899BDF9-AE69-48E0-9A0F-9C02A4865F73}" srcId="{0C2B0EB8-8A18-4061-9653-E820B41327D1}" destId="{4E8C8D44-F2AF-48EB-8526-415EBD653F85}" srcOrd="0" destOrd="0" parTransId="{AB7A9BD6-251D-49F5-B6E5-262F2D3ADA69}" sibTransId="{7E97A065-B6A8-4FE9-8B2D-CC562EE2F528}"/>
    <dgm:cxn modelId="{47955CF4-7B7F-4E2C-ADF5-C942EE442716}" srcId="{D429CE02-075C-4FA9-9AF6-374DE9B40267}" destId="{4910D543-F7F0-4D39-B6D3-C626B0B81AA0}" srcOrd="0" destOrd="0" parTransId="{CD0914A6-BFD7-4884-AE5C-6800F3DFE5DD}" sibTransId="{061E3A1A-3210-4742-AAD9-D3DC609234F5}"/>
    <dgm:cxn modelId="{352E5DCD-6ECD-4C4E-8888-A48964084C7F}" type="presOf" srcId="{4E8C8D44-F2AF-48EB-8526-415EBD653F85}" destId="{819F094C-9A83-4F26-8F58-67050083721C}" srcOrd="0" destOrd="0" presId="urn:microsoft.com/office/officeart/2005/8/layout/vList6"/>
    <dgm:cxn modelId="{393BC54E-BEFA-472C-8518-BF2CCA356A86}" srcId="{D429CE02-075C-4FA9-9AF6-374DE9B40267}" destId="{9A6915EF-ED3D-4025-8DA5-0AA702025656}" srcOrd="2" destOrd="0" parTransId="{E2E91732-15FA-411A-BA0C-C3F682D81D3B}" sibTransId="{79B51382-0360-428B-BD58-263F4E0794A9}"/>
    <dgm:cxn modelId="{BC72D66B-2F00-46C4-A651-D0F65753467E}" type="presOf" srcId="{D429CE02-075C-4FA9-9AF6-374DE9B40267}" destId="{ECD3BB95-0499-446D-916C-1A87410ED0AB}" srcOrd="0" destOrd="0" presId="urn:microsoft.com/office/officeart/2005/8/layout/vList6"/>
    <dgm:cxn modelId="{386BA6C3-A379-41D5-A5B6-94D3D1A8B65D}" srcId="{085942F9-96F4-4084-BA4E-8A02B99B28CD}" destId="{34788EFC-235B-4790-ACDC-996C41FF477E}" srcOrd="0" destOrd="0" parTransId="{11A36118-2AD2-434D-BA72-2B136FF89826}" sibTransId="{EDE7837C-FB38-45DB-895B-B9E6F5B55CF7}"/>
    <dgm:cxn modelId="{7F244995-D1E8-46D4-90E6-7FE97FC0FECB}" type="presOf" srcId="{39A6D3A6-CFC4-4902-873B-4F4EEBE9675F}" destId="{699BF8BB-E5C2-489F-99C6-EE5F6EECFE29}" srcOrd="0" destOrd="1" presId="urn:microsoft.com/office/officeart/2005/8/layout/vList6"/>
    <dgm:cxn modelId="{16F6D176-1EBC-4B0E-ADCD-48973845EF19}" srcId="{085942F9-96F4-4084-BA4E-8A02B99B28CD}" destId="{44DD5AAE-C019-49F1-A00B-28DED24F6148}" srcOrd="1" destOrd="0" parTransId="{E5DA2A66-EC6E-4E1A-BB9E-ADAEFD29F9A5}" sibTransId="{35A1E25D-5DD3-465E-AFA3-DF03E77A1326}"/>
    <dgm:cxn modelId="{738B0D43-E09A-4252-A621-16195FBFE33C}" srcId="{939203B7-6CEF-4CFA-9934-CBE7263F578B}" destId="{AC6D387F-A986-4879-BB43-57FD3BA972A7}" srcOrd="0" destOrd="0" parTransId="{66AB2534-7332-4204-A383-5A204AD7965B}" sibTransId="{39F39593-ED0C-441D-A0A5-454F66BF1DBB}"/>
    <dgm:cxn modelId="{0FE64E66-17C0-45D1-BDC9-41EC49AE02E2}" srcId="{BFB9C06C-20D6-4DF1-BDFB-66D4F6E92097}" destId="{939203B7-6CEF-4CFA-9934-CBE7263F578B}" srcOrd="3" destOrd="0" parTransId="{D51F3CA7-313D-40C1-8DE1-9039EE90CC14}" sibTransId="{780CBB3D-306F-4F4F-85D4-9D129B75A108}"/>
    <dgm:cxn modelId="{301F7AE7-D0E9-42AF-8A65-73AD15DC2FF7}" type="presOf" srcId="{34788EFC-235B-4790-ACDC-996C41FF477E}" destId="{FB60EF79-BD87-47EA-A7E1-B68F2696AA42}" srcOrd="0" destOrd="0" presId="urn:microsoft.com/office/officeart/2005/8/layout/vList6"/>
    <dgm:cxn modelId="{FBD2D772-4099-4B06-BA7A-639C6FE48814}" type="presOf" srcId="{0C2B0EB8-8A18-4061-9653-E820B41327D1}" destId="{1F076C1D-9912-4A5D-B9E4-57CA6ADB0638}" srcOrd="0" destOrd="0" presId="urn:microsoft.com/office/officeart/2005/8/layout/vList6"/>
    <dgm:cxn modelId="{E414C135-E4DF-45F5-BAF4-48923260D7A4}" srcId="{939203B7-6CEF-4CFA-9934-CBE7263F578B}" destId="{39A6D3A6-CFC4-4902-873B-4F4EEBE9675F}" srcOrd="1" destOrd="0" parTransId="{D4F74F34-845F-43EC-B05C-B75919D92206}" sibTransId="{D672FEA2-9EA9-435B-9AED-B34D51FE0C75}"/>
    <dgm:cxn modelId="{A2A1644D-FD17-4F24-A6CD-D90AB7A78E6F}" srcId="{BFB9C06C-20D6-4DF1-BDFB-66D4F6E92097}" destId="{085942F9-96F4-4084-BA4E-8A02B99B28CD}" srcOrd="2" destOrd="0" parTransId="{1D73E115-502B-436E-B263-8EA7EE35ABE9}" sibTransId="{21F87A27-CE48-415E-947B-FCBBA9F48FEB}"/>
    <dgm:cxn modelId="{2789BCA4-EDE9-4486-97D1-54C94D4733C7}" srcId="{BFB9C06C-20D6-4DF1-BDFB-66D4F6E92097}" destId="{0C2B0EB8-8A18-4061-9653-E820B41327D1}" srcOrd="1" destOrd="0" parTransId="{0D92791E-4A48-45F3-A241-801D69155515}" sibTransId="{ADF6DD09-15F4-460C-AF65-74446196D284}"/>
    <dgm:cxn modelId="{DE69E5F2-A803-43C0-95CF-390BFA52D92F}" srcId="{5C72103A-E105-4327-8BE8-182C8857E502}" destId="{00CDEE70-00BE-4080-AA53-A81A735F5155}" srcOrd="0" destOrd="0" parTransId="{8E469D5D-4064-40CF-9E01-7C44AD900DC5}" sibTransId="{A9DF0431-F9D9-4FC5-8761-071823BFF676}"/>
    <dgm:cxn modelId="{21D652E9-5302-4D72-815A-AE6DBA8F9DF8}" type="presOf" srcId="{BFB9C06C-20D6-4DF1-BDFB-66D4F6E92097}" destId="{3BB3F0C2-24A3-4953-8A22-EF9D5EC4FB80}" srcOrd="0" destOrd="0" presId="urn:microsoft.com/office/officeart/2005/8/layout/vList6"/>
    <dgm:cxn modelId="{DE4A0A1F-F922-413F-8B38-68FF93E117A6}" type="presOf" srcId="{AC6D387F-A986-4879-BB43-57FD3BA972A7}" destId="{699BF8BB-E5C2-489F-99C6-EE5F6EECFE29}" srcOrd="0" destOrd="0" presId="urn:microsoft.com/office/officeart/2005/8/layout/vList6"/>
    <dgm:cxn modelId="{84C8BB41-A92E-4635-AF35-00562CFE6163}" type="presParOf" srcId="{3BB3F0C2-24A3-4953-8A22-EF9D5EC4FB80}" destId="{FFA5AE85-9436-444D-BCEE-536BAD90C0DF}" srcOrd="0" destOrd="0" presId="urn:microsoft.com/office/officeart/2005/8/layout/vList6"/>
    <dgm:cxn modelId="{B11CF4DF-67AE-4A5A-98B9-A57068652078}" type="presParOf" srcId="{FFA5AE85-9436-444D-BCEE-536BAD90C0DF}" destId="{ECD3BB95-0499-446D-916C-1A87410ED0AB}" srcOrd="0" destOrd="0" presId="urn:microsoft.com/office/officeart/2005/8/layout/vList6"/>
    <dgm:cxn modelId="{2A935C4C-9F1C-49F5-AFD0-038669ACAA3D}" type="presParOf" srcId="{FFA5AE85-9436-444D-BCEE-536BAD90C0DF}" destId="{A2E80821-2C83-477A-950E-D5174FE89311}" srcOrd="1" destOrd="0" presId="urn:microsoft.com/office/officeart/2005/8/layout/vList6"/>
    <dgm:cxn modelId="{9B5362C6-B18C-4D0B-9279-349743539B1F}" type="presParOf" srcId="{3BB3F0C2-24A3-4953-8A22-EF9D5EC4FB80}" destId="{087CBF6A-C2A7-4730-8A12-E83A520F38E3}" srcOrd="1" destOrd="0" presId="urn:microsoft.com/office/officeart/2005/8/layout/vList6"/>
    <dgm:cxn modelId="{14463845-B4A1-402D-A4DC-EEE0B1E26E6C}" type="presParOf" srcId="{3BB3F0C2-24A3-4953-8A22-EF9D5EC4FB80}" destId="{0830A7BF-5107-4EDD-A94A-E86168E5F32E}" srcOrd="2" destOrd="0" presId="urn:microsoft.com/office/officeart/2005/8/layout/vList6"/>
    <dgm:cxn modelId="{17BEFAAC-8CCD-44F5-9373-8DAE490F55B2}" type="presParOf" srcId="{0830A7BF-5107-4EDD-A94A-E86168E5F32E}" destId="{1F076C1D-9912-4A5D-B9E4-57CA6ADB0638}" srcOrd="0" destOrd="0" presId="urn:microsoft.com/office/officeart/2005/8/layout/vList6"/>
    <dgm:cxn modelId="{5B1BD9FB-89B6-45BA-B8DC-C98A9C3014DD}" type="presParOf" srcId="{0830A7BF-5107-4EDD-A94A-E86168E5F32E}" destId="{819F094C-9A83-4F26-8F58-67050083721C}" srcOrd="1" destOrd="0" presId="urn:microsoft.com/office/officeart/2005/8/layout/vList6"/>
    <dgm:cxn modelId="{9B6A2B31-F30E-413C-B172-3C6D3A40350E}" type="presParOf" srcId="{3BB3F0C2-24A3-4953-8A22-EF9D5EC4FB80}" destId="{9E170BF7-E260-4E9D-AEF3-FEDDB9611B58}" srcOrd="3" destOrd="0" presId="urn:microsoft.com/office/officeart/2005/8/layout/vList6"/>
    <dgm:cxn modelId="{8B48D104-346D-4233-BD8F-E302FF7C7B84}" type="presParOf" srcId="{3BB3F0C2-24A3-4953-8A22-EF9D5EC4FB80}" destId="{1272275F-085D-44C6-BA63-4C30D6F9543C}" srcOrd="4" destOrd="0" presId="urn:microsoft.com/office/officeart/2005/8/layout/vList6"/>
    <dgm:cxn modelId="{78AB5F68-8049-43AF-82D2-335EC8309C5C}" type="presParOf" srcId="{1272275F-085D-44C6-BA63-4C30D6F9543C}" destId="{5113268A-6965-4D28-92BF-024F363DF0E0}" srcOrd="0" destOrd="0" presId="urn:microsoft.com/office/officeart/2005/8/layout/vList6"/>
    <dgm:cxn modelId="{626E577E-CCF5-4EB8-986D-7F343F1EFED9}" type="presParOf" srcId="{1272275F-085D-44C6-BA63-4C30D6F9543C}" destId="{FB60EF79-BD87-47EA-A7E1-B68F2696AA42}" srcOrd="1" destOrd="0" presId="urn:microsoft.com/office/officeart/2005/8/layout/vList6"/>
    <dgm:cxn modelId="{3439F100-D7E6-4E6B-9426-3FADB1B8E69C}" type="presParOf" srcId="{3BB3F0C2-24A3-4953-8A22-EF9D5EC4FB80}" destId="{AFADB17B-92E4-4882-844C-35B0656431B5}" srcOrd="5" destOrd="0" presId="urn:microsoft.com/office/officeart/2005/8/layout/vList6"/>
    <dgm:cxn modelId="{210A41F6-6F68-412B-9C13-98C23B44BCEF}" type="presParOf" srcId="{3BB3F0C2-24A3-4953-8A22-EF9D5EC4FB80}" destId="{33DC46AA-AEB1-4CED-81AB-764C42668ACB}" srcOrd="6" destOrd="0" presId="urn:microsoft.com/office/officeart/2005/8/layout/vList6"/>
    <dgm:cxn modelId="{E7CCAE2C-A6A8-4C3C-8957-B60F1FBD9CBB}" type="presParOf" srcId="{33DC46AA-AEB1-4CED-81AB-764C42668ACB}" destId="{DE550A3F-E21D-4462-9B22-463719105FEA}" srcOrd="0" destOrd="0" presId="urn:microsoft.com/office/officeart/2005/8/layout/vList6"/>
    <dgm:cxn modelId="{3B61F959-C01B-4A6E-A325-027090A303A4}" type="presParOf" srcId="{33DC46AA-AEB1-4CED-81AB-764C42668ACB}" destId="{699BF8BB-E5C2-489F-99C6-EE5F6EECFE29}" srcOrd="1" destOrd="0" presId="urn:microsoft.com/office/officeart/2005/8/layout/vList6"/>
    <dgm:cxn modelId="{6460F4FB-DF2E-4A39-8478-8758194AF128}" type="presParOf" srcId="{3BB3F0C2-24A3-4953-8A22-EF9D5EC4FB80}" destId="{BA6C0950-DD9D-4E9F-9E27-745BC0989084}" srcOrd="7" destOrd="0" presId="urn:microsoft.com/office/officeart/2005/8/layout/vList6"/>
    <dgm:cxn modelId="{22FED981-2E11-43EF-A402-A6E815D6C907}" type="presParOf" srcId="{3BB3F0C2-24A3-4953-8A22-EF9D5EC4FB80}" destId="{1B60D458-0EF7-4829-BA8B-305D850875CD}" srcOrd="8" destOrd="0" presId="urn:microsoft.com/office/officeart/2005/8/layout/vList6"/>
    <dgm:cxn modelId="{22105415-F6CA-4EB2-9AF6-FE996F7A6574}" type="presParOf" srcId="{1B60D458-0EF7-4829-BA8B-305D850875CD}" destId="{D289E6A1-14D8-4BB9-BE9C-5797325AE6AE}" srcOrd="0" destOrd="0" presId="urn:microsoft.com/office/officeart/2005/8/layout/vList6"/>
    <dgm:cxn modelId="{EC85A624-DE97-4340-BB1D-D1C3F8973B94}" type="presParOf" srcId="{1B60D458-0EF7-4829-BA8B-305D850875CD}" destId="{354E58BB-90A2-49D1-8831-8F3278D0AD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77687-148D-42D9-A12D-4092A94002C7}">
      <dsp:nvSpPr>
        <dsp:cNvPr id="0" name=""/>
        <dsp:cNvSpPr/>
      </dsp:nvSpPr>
      <dsp:spPr>
        <a:xfrm>
          <a:off x="3427" y="204650"/>
          <a:ext cx="1361843" cy="1072004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1</a:t>
          </a:r>
          <a:endParaRPr lang="ru-RU" sz="3700" kern="1200" dirty="0"/>
        </a:p>
      </dsp:txBody>
      <dsp:txXfrm>
        <a:off x="539429" y="204650"/>
        <a:ext cx="289839" cy="1072004"/>
      </dsp:txXfrm>
    </dsp:sp>
    <dsp:sp modelId="{4A0D5562-9681-4CD3-9A2C-B19DE836286B}">
      <dsp:nvSpPr>
        <dsp:cNvPr id="0" name=""/>
        <dsp:cNvSpPr/>
      </dsp:nvSpPr>
      <dsp:spPr>
        <a:xfrm>
          <a:off x="1095410" y="142548"/>
          <a:ext cx="9922178" cy="119620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70C0"/>
              </a:solidFill>
            </a:rPr>
            <a:t>В рамках Ассоциации и </a:t>
          </a:r>
          <a:r>
            <a:rPr lang="ru-RU" sz="2200" b="0" kern="1200" dirty="0" err="1" smtClean="0">
              <a:solidFill>
                <a:srgbClr val="0070C0"/>
              </a:solidFill>
            </a:rPr>
            <a:t>ИТ-кластера</a:t>
          </a:r>
          <a:r>
            <a:rPr lang="ru-RU" sz="2200" b="0" kern="1200" dirty="0" smtClean="0">
              <a:solidFill>
                <a:srgbClr val="0070C0"/>
              </a:solidFill>
            </a:rPr>
            <a:t> сформирован</a:t>
          </a:r>
          <a:r>
            <a:rPr lang="ru-RU" sz="2200" b="1" kern="1200" dirty="0" smtClean="0">
              <a:solidFill>
                <a:srgbClr val="0070C0"/>
              </a:solidFill>
            </a:rPr>
            <a:t> </a:t>
          </a:r>
          <a:r>
            <a:rPr lang="ru-RU" sz="2200" b="1" kern="1200" dirty="0" smtClean="0">
              <a:solidFill>
                <a:srgbClr val="C00000"/>
              </a:solidFill>
            </a:rPr>
            <a:t>круг успешных компаний</a:t>
          </a:r>
          <a:r>
            <a:rPr lang="ru-RU" sz="2200" b="0" kern="1200" dirty="0" smtClean="0">
              <a:solidFill>
                <a:srgbClr val="C00000"/>
              </a:solidFill>
            </a:rPr>
            <a:t> </a:t>
          </a:r>
          <a:r>
            <a:rPr lang="ru-RU" sz="2200" b="0" kern="1200" dirty="0" smtClean="0">
              <a:solidFill>
                <a:srgbClr val="0070C0"/>
              </a:solidFill>
            </a:rPr>
            <a:t>региона, работающих в сфере ИТ и поставляющих свою продукцию за пределы области и страны</a:t>
          </a:r>
          <a:endParaRPr lang="ru-RU" sz="2200" b="0" kern="1200" dirty="0">
            <a:solidFill>
              <a:srgbClr val="0070C0"/>
            </a:solidFill>
          </a:endParaRPr>
        </a:p>
      </dsp:txBody>
      <dsp:txXfrm>
        <a:off x="1693515" y="142548"/>
        <a:ext cx="8725969" cy="1196209"/>
      </dsp:txXfrm>
    </dsp:sp>
    <dsp:sp modelId="{EBDF6FAC-19B6-4DF3-A119-325AE3F91970}">
      <dsp:nvSpPr>
        <dsp:cNvPr id="0" name=""/>
        <dsp:cNvSpPr/>
      </dsp:nvSpPr>
      <dsp:spPr>
        <a:xfrm>
          <a:off x="3427" y="1455005"/>
          <a:ext cx="1333321" cy="830341"/>
        </a:xfrm>
        <a:prstGeom prst="chevron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</a:t>
          </a:r>
          <a:endParaRPr lang="ru-RU" sz="3700" kern="1200" dirty="0"/>
        </a:p>
      </dsp:txBody>
      <dsp:txXfrm>
        <a:off x="418598" y="1455005"/>
        <a:ext cx="502980" cy="830341"/>
      </dsp:txXfrm>
    </dsp:sp>
    <dsp:sp modelId="{FD880981-9EAE-4803-A4CE-B915BDE77FA9}">
      <dsp:nvSpPr>
        <dsp:cNvPr id="0" name=""/>
        <dsp:cNvSpPr/>
      </dsp:nvSpPr>
      <dsp:spPr>
        <a:xfrm>
          <a:off x="1066888" y="1477682"/>
          <a:ext cx="9899469" cy="784987"/>
        </a:xfrm>
        <a:prstGeom prst="chevron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70C0"/>
              </a:solidFill>
            </a:rPr>
            <a:t>Реализуется кооперация компаний </a:t>
          </a:r>
          <a:r>
            <a:rPr lang="ru-RU" sz="2200" b="0" kern="1200" dirty="0" err="1" smtClean="0">
              <a:solidFill>
                <a:srgbClr val="0070C0"/>
              </a:solidFill>
            </a:rPr>
            <a:t>ИТ-кластера</a:t>
          </a:r>
          <a:r>
            <a:rPr lang="ru-RU" sz="2200" b="0" kern="1200" dirty="0" smtClean="0">
              <a:solidFill>
                <a:srgbClr val="0070C0"/>
              </a:solidFill>
            </a:rPr>
            <a:t> на основе совместных </a:t>
          </a:r>
          <a:r>
            <a:rPr lang="ru-RU" sz="2200" b="1" kern="1200" dirty="0" smtClean="0">
              <a:solidFill>
                <a:srgbClr val="C00000"/>
              </a:solidFill>
            </a:rPr>
            <a:t>производственных проектов</a:t>
          </a:r>
        </a:p>
      </dsp:txBody>
      <dsp:txXfrm>
        <a:off x="1459382" y="1477682"/>
        <a:ext cx="9114482" cy="784987"/>
      </dsp:txXfrm>
    </dsp:sp>
    <dsp:sp modelId="{80793022-4A8E-4EA0-AE6A-DAE3D11789BC}">
      <dsp:nvSpPr>
        <dsp:cNvPr id="0" name=""/>
        <dsp:cNvSpPr/>
      </dsp:nvSpPr>
      <dsp:spPr>
        <a:xfrm>
          <a:off x="3427" y="2499266"/>
          <a:ext cx="1496442" cy="1063983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</a:t>
          </a:r>
          <a:endParaRPr lang="ru-RU" sz="3700" kern="1200" dirty="0"/>
        </a:p>
      </dsp:txBody>
      <dsp:txXfrm>
        <a:off x="535419" y="2499266"/>
        <a:ext cx="432459" cy="1063983"/>
      </dsp:txXfrm>
    </dsp:sp>
    <dsp:sp modelId="{01B15913-A7B7-4F01-B99D-1CB67D76FF5D}">
      <dsp:nvSpPr>
        <dsp:cNvPr id="0" name=""/>
        <dsp:cNvSpPr/>
      </dsp:nvSpPr>
      <dsp:spPr>
        <a:xfrm>
          <a:off x="1230009" y="2401595"/>
          <a:ext cx="9837787" cy="1233535"/>
        </a:xfrm>
        <a:prstGeom prst="chevron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70C0"/>
              </a:solidFill>
            </a:rPr>
            <a:t>Создана </a:t>
          </a:r>
          <a:r>
            <a:rPr lang="ru-RU" sz="2200" b="1" kern="1200" dirty="0" smtClean="0">
              <a:solidFill>
                <a:srgbClr val="CC3300"/>
              </a:solidFill>
            </a:rPr>
            <a:t>инфраструктура</a:t>
          </a:r>
          <a:r>
            <a:rPr lang="ru-RU" sz="2200" b="0" kern="1200" dirty="0" smtClean="0">
              <a:solidFill>
                <a:srgbClr val="0070C0"/>
              </a:solidFill>
            </a:rPr>
            <a:t> для развития региональных </a:t>
          </a:r>
          <a:r>
            <a:rPr lang="ru-RU" sz="2200" b="0" kern="1200" dirty="0" err="1" smtClean="0">
              <a:solidFill>
                <a:srgbClr val="0070C0"/>
              </a:solidFill>
            </a:rPr>
            <a:t>ИТ-компаний</a:t>
          </a:r>
          <a:r>
            <a:rPr lang="ru-RU" sz="2200" b="0" kern="1200" dirty="0" smtClean="0">
              <a:solidFill>
                <a:srgbClr val="0070C0"/>
              </a:solidFill>
            </a:rPr>
            <a:t> (Технопарк высоких технологий «</a:t>
          </a:r>
          <a:r>
            <a:rPr lang="ru-RU" sz="2200" b="0" kern="1200" dirty="0" err="1" smtClean="0">
              <a:solidFill>
                <a:srgbClr val="0070C0"/>
              </a:solidFill>
            </a:rPr>
            <a:t>Рамеев</a:t>
          </a:r>
          <a:r>
            <a:rPr lang="ru-RU" sz="2200" b="0" kern="1200" dirty="0" smtClean="0">
              <a:solidFill>
                <a:srgbClr val="0070C0"/>
              </a:solidFill>
            </a:rPr>
            <a:t>», региональная сеть </a:t>
          </a:r>
          <a:r>
            <a:rPr lang="ru-RU" sz="2200" b="0" kern="1200" dirty="0" err="1" smtClean="0">
              <a:solidFill>
                <a:srgbClr val="0070C0"/>
              </a:solidFill>
            </a:rPr>
            <a:t>бизнес-инкубаторов</a:t>
          </a:r>
          <a:r>
            <a:rPr lang="ru-RU" sz="2200" b="0" kern="1200" dirty="0" smtClean="0">
              <a:solidFill>
                <a:srgbClr val="0070C0"/>
              </a:solidFill>
            </a:rPr>
            <a:t>, ЦКР), действует система налоговых льгот </a:t>
          </a:r>
          <a:r>
            <a:rPr lang="ru-RU" sz="2200" b="0" kern="1200" dirty="0" err="1" smtClean="0">
              <a:solidFill>
                <a:srgbClr val="0070C0"/>
              </a:solidFill>
            </a:rPr>
            <a:t>ИТ-компаниям</a:t>
          </a:r>
          <a:endParaRPr lang="ru-RU" sz="2200" b="0" kern="1200" dirty="0" smtClean="0">
            <a:solidFill>
              <a:srgbClr val="0070C0"/>
            </a:solidFill>
          </a:endParaRPr>
        </a:p>
      </dsp:txBody>
      <dsp:txXfrm>
        <a:off x="1846777" y="2401595"/>
        <a:ext cx="8604252" cy="1233535"/>
      </dsp:txXfrm>
    </dsp:sp>
    <dsp:sp modelId="{C1231E60-931F-4843-8521-126E5E000EDB}">
      <dsp:nvSpPr>
        <dsp:cNvPr id="0" name=""/>
        <dsp:cNvSpPr/>
      </dsp:nvSpPr>
      <dsp:spPr>
        <a:xfrm>
          <a:off x="3427" y="3751378"/>
          <a:ext cx="1236752" cy="691350"/>
        </a:xfrm>
        <a:prstGeom prst="chevron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4</a:t>
          </a:r>
          <a:endParaRPr lang="ru-RU" sz="3700" kern="1200" dirty="0"/>
        </a:p>
      </dsp:txBody>
      <dsp:txXfrm>
        <a:off x="349102" y="3751378"/>
        <a:ext cx="545402" cy="691350"/>
      </dsp:txXfrm>
    </dsp:sp>
    <dsp:sp modelId="{3EEC8790-62BA-464C-9C22-2F5FA3A9951F}">
      <dsp:nvSpPr>
        <dsp:cNvPr id="0" name=""/>
        <dsp:cNvSpPr/>
      </dsp:nvSpPr>
      <dsp:spPr>
        <a:xfrm>
          <a:off x="1176709" y="3752462"/>
          <a:ext cx="9753966" cy="689183"/>
        </a:xfrm>
        <a:prstGeom prst="chevron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70C0"/>
              </a:solidFill>
            </a:rPr>
            <a:t>Сформировано </a:t>
          </a:r>
          <a:r>
            <a:rPr lang="ru-RU" sz="2200" b="1" kern="1200" dirty="0" smtClean="0">
              <a:solidFill>
                <a:srgbClr val="C00000"/>
              </a:solidFill>
            </a:rPr>
            <a:t>профессиональное </a:t>
          </a:r>
          <a:r>
            <a:rPr lang="ru-RU" sz="2200" b="1" kern="1200" dirty="0" err="1" smtClean="0">
              <a:solidFill>
                <a:srgbClr val="C00000"/>
              </a:solidFill>
            </a:rPr>
            <a:t>ИТ-сообщество</a:t>
          </a:r>
          <a:r>
            <a:rPr lang="ru-RU" sz="2200" b="1" kern="1200" dirty="0" smtClean="0">
              <a:solidFill>
                <a:srgbClr val="C00000"/>
              </a:solidFill>
            </a:rPr>
            <a:t> </a:t>
          </a:r>
          <a:r>
            <a:rPr lang="ru-RU" sz="2200" b="0" kern="1200" dirty="0" smtClean="0">
              <a:solidFill>
                <a:srgbClr val="0070C0"/>
              </a:solidFill>
            </a:rPr>
            <a:t>региона</a:t>
          </a:r>
        </a:p>
      </dsp:txBody>
      <dsp:txXfrm>
        <a:off x="1521301" y="3752462"/>
        <a:ext cx="9064783" cy="689183"/>
      </dsp:txXfrm>
    </dsp:sp>
    <dsp:sp modelId="{4DB2765B-FB31-4BC0-A0FE-E0F4643CA4C4}">
      <dsp:nvSpPr>
        <dsp:cNvPr id="0" name=""/>
        <dsp:cNvSpPr/>
      </dsp:nvSpPr>
      <dsp:spPr>
        <a:xfrm>
          <a:off x="3427" y="4558977"/>
          <a:ext cx="1280221" cy="717141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5</a:t>
          </a:r>
          <a:endParaRPr lang="ru-RU" sz="3700" kern="1200" dirty="0"/>
        </a:p>
      </dsp:txBody>
      <dsp:txXfrm>
        <a:off x="361998" y="4558977"/>
        <a:ext cx="563080" cy="717141"/>
      </dsp:txXfrm>
    </dsp:sp>
    <dsp:sp modelId="{C1DCDAFD-9A07-47FE-B43C-3FC899AFF4E4}">
      <dsp:nvSpPr>
        <dsp:cNvPr id="0" name=""/>
        <dsp:cNvSpPr/>
      </dsp:nvSpPr>
      <dsp:spPr>
        <a:xfrm>
          <a:off x="1091184" y="4572956"/>
          <a:ext cx="9843766" cy="689183"/>
        </a:xfrm>
        <a:prstGeom prst="chevron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70C0"/>
              </a:solidFill>
            </a:rPr>
            <a:t>Реализуются совместные </a:t>
          </a:r>
          <a:r>
            <a:rPr lang="ru-RU" sz="2200" b="1" kern="1200" dirty="0" smtClean="0">
              <a:solidFill>
                <a:srgbClr val="CC3300"/>
              </a:solidFill>
            </a:rPr>
            <a:t>образовательные и коммуникационные проекты </a:t>
          </a:r>
          <a:r>
            <a:rPr lang="ru-RU" sz="2200" b="0" kern="1200" dirty="0" smtClean="0">
              <a:solidFill>
                <a:srgbClr val="0070C0"/>
              </a:solidFill>
            </a:rPr>
            <a:t>участников </a:t>
          </a:r>
          <a:r>
            <a:rPr lang="ru-RU" sz="2200" b="0" kern="1200" dirty="0" err="1" smtClean="0">
              <a:solidFill>
                <a:srgbClr val="0070C0"/>
              </a:solidFill>
            </a:rPr>
            <a:t>ИТ-кластера</a:t>
          </a:r>
          <a:endParaRPr lang="ru-RU" sz="2200" b="0" kern="1200" dirty="0" smtClean="0">
            <a:solidFill>
              <a:srgbClr val="0070C0"/>
            </a:solidFill>
          </a:endParaRPr>
        </a:p>
      </dsp:txBody>
      <dsp:txXfrm>
        <a:off x="1435776" y="4572956"/>
        <a:ext cx="9154583" cy="689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80821-2C83-477A-950E-D5174FE89311}">
      <dsp:nvSpPr>
        <dsp:cNvPr id="0" name=""/>
        <dsp:cNvSpPr/>
      </dsp:nvSpPr>
      <dsp:spPr>
        <a:xfrm>
          <a:off x="3038818" y="3149"/>
          <a:ext cx="8506361" cy="13894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Отсутствие </a:t>
          </a:r>
          <a:r>
            <a:rPr lang="ru-RU" sz="1800" b="0" kern="1200" dirty="0" smtClean="0">
              <a:solidFill>
                <a:srgbClr val="CC3300"/>
              </a:solidFill>
            </a:rPr>
            <a:t>системности и комплексного характера </a:t>
          </a: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в вопросах подготовки кадров в соответствии с потребностями региональных </a:t>
          </a:r>
          <a:r>
            <a:rPr lang="ru-RU" sz="1800" b="0" kern="1200" dirty="0" err="1" smtClean="0">
              <a:solidFill>
                <a:schemeClr val="accent1">
                  <a:lumMod val="75000"/>
                </a:schemeClr>
              </a:solidFill>
            </a:rPr>
            <a:t>ИТ-компаний</a:t>
          </a:r>
          <a:endParaRPr lang="ru-RU" sz="1800" b="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«</a:t>
          </a:r>
          <a:r>
            <a:rPr lang="ru-RU" sz="1800" b="0" kern="1200" dirty="0" err="1" smtClean="0">
              <a:solidFill>
                <a:srgbClr val="CC3300"/>
              </a:solidFill>
            </a:rPr>
            <a:t>Отложенность</a:t>
          </a: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» результатов работы с вузами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CC3300"/>
              </a:solidFill>
            </a:rPr>
            <a:t>Утечка</a:t>
          </a: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 квалифицированных специалистов в столичные регионы</a:t>
          </a:r>
          <a:endParaRPr lang="ru-RU" sz="18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38818" y="176827"/>
        <a:ext cx="7985328" cy="1042065"/>
      </dsp:txXfrm>
    </dsp:sp>
    <dsp:sp modelId="{ECD3BB95-0499-446D-916C-1A87410ED0AB}">
      <dsp:nvSpPr>
        <dsp:cNvPr id="0" name=""/>
        <dsp:cNvSpPr/>
      </dsp:nvSpPr>
      <dsp:spPr>
        <a:xfrm>
          <a:off x="0" y="431592"/>
          <a:ext cx="2752846" cy="532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Кадры</a:t>
          </a:r>
          <a:endParaRPr lang="ru-RU" sz="2500" b="1" kern="1200" dirty="0"/>
        </a:p>
      </dsp:txBody>
      <dsp:txXfrm>
        <a:off x="25996" y="457588"/>
        <a:ext cx="2700854" cy="480544"/>
      </dsp:txXfrm>
    </dsp:sp>
    <dsp:sp modelId="{819F094C-9A83-4F26-8F58-67050083721C}">
      <dsp:nvSpPr>
        <dsp:cNvPr id="0" name=""/>
        <dsp:cNvSpPr/>
      </dsp:nvSpPr>
      <dsp:spPr>
        <a:xfrm>
          <a:off x="3008827" y="1338553"/>
          <a:ext cx="8567842" cy="11780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CC3300"/>
              </a:solidFill>
            </a:rPr>
            <a:t>Слабая включенность промышленных предприятий региона</a:t>
          </a: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, имеющих развитые </a:t>
          </a:r>
          <a:r>
            <a:rPr lang="ru-RU" sz="1800" b="0" kern="1200" dirty="0" err="1" smtClean="0">
              <a:solidFill>
                <a:schemeClr val="accent1">
                  <a:lumMod val="75000"/>
                </a:schemeClr>
              </a:solidFill>
            </a:rPr>
            <a:t>ИТ-подразделения</a:t>
          </a: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 (прежде всего находящихся в федеральном подчинении), в проекты </a:t>
          </a:r>
          <a:r>
            <a:rPr lang="ru-RU" sz="1800" b="0" kern="1200" dirty="0" err="1" smtClean="0">
              <a:solidFill>
                <a:schemeClr val="accent1">
                  <a:lumMod val="75000"/>
                </a:schemeClr>
              </a:solidFill>
            </a:rPr>
            <a:t>ИТ-кластера</a:t>
          </a:r>
          <a:endParaRPr lang="ru-RU" sz="18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08827" y="1485813"/>
        <a:ext cx="8126064" cy="883557"/>
      </dsp:txXfrm>
    </dsp:sp>
    <dsp:sp modelId="{1F076C1D-9912-4A5D-B9E4-57CA6ADB0638}">
      <dsp:nvSpPr>
        <dsp:cNvPr id="0" name=""/>
        <dsp:cNvSpPr/>
      </dsp:nvSpPr>
      <dsp:spPr>
        <a:xfrm>
          <a:off x="68516" y="1361699"/>
          <a:ext cx="2698509" cy="964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Кооперация региональных компаний</a:t>
          </a:r>
        </a:p>
      </dsp:txBody>
      <dsp:txXfrm>
        <a:off x="115618" y="1408801"/>
        <a:ext cx="2604305" cy="870694"/>
      </dsp:txXfrm>
    </dsp:sp>
    <dsp:sp modelId="{FB60EF79-BD87-47EA-A7E1-B68F2696AA42}">
      <dsp:nvSpPr>
        <dsp:cNvPr id="0" name=""/>
        <dsp:cNvSpPr/>
      </dsp:nvSpPr>
      <dsp:spPr>
        <a:xfrm>
          <a:off x="3033360" y="2493105"/>
          <a:ext cx="8462797" cy="10595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Специализация ряда региональных </a:t>
          </a:r>
          <a:r>
            <a:rPr lang="ru-RU" sz="1800" b="0" kern="1200" dirty="0" err="1" smtClean="0">
              <a:solidFill>
                <a:schemeClr val="accent1">
                  <a:lumMod val="75000"/>
                </a:schemeClr>
              </a:solidFill>
            </a:rPr>
            <a:t>ИТ-компаний</a:t>
          </a: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 на проектах в сфере электронного правительства в условиях угрозы сокращения объема </a:t>
          </a:r>
          <a:r>
            <a:rPr lang="ru-RU" sz="1800" b="0" kern="1200" dirty="0" err="1" smtClean="0">
              <a:solidFill>
                <a:schemeClr val="accent1">
                  <a:lumMod val="75000"/>
                </a:schemeClr>
              </a:solidFill>
            </a:rPr>
            <a:t>госзакупок</a:t>
          </a: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</a:rPr>
            <a:t> для данных нужд</a:t>
          </a:r>
          <a:endParaRPr lang="ru-RU" sz="1800" b="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33360" y="2625546"/>
        <a:ext cx="8065474" cy="794646"/>
      </dsp:txXfrm>
    </dsp:sp>
    <dsp:sp modelId="{5113268A-6965-4D28-92BF-024F363DF0E0}">
      <dsp:nvSpPr>
        <dsp:cNvPr id="0" name=""/>
        <dsp:cNvSpPr/>
      </dsp:nvSpPr>
      <dsp:spPr>
        <a:xfrm>
          <a:off x="66583" y="2688708"/>
          <a:ext cx="2752893" cy="608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Заказы</a:t>
          </a:r>
        </a:p>
      </dsp:txBody>
      <dsp:txXfrm>
        <a:off x="96263" y="2718388"/>
        <a:ext cx="2693533" cy="548643"/>
      </dsp:txXfrm>
    </dsp:sp>
    <dsp:sp modelId="{699BF8BB-E5C2-489F-99C6-EE5F6EECFE29}">
      <dsp:nvSpPr>
        <dsp:cNvPr id="0" name=""/>
        <dsp:cNvSpPr/>
      </dsp:nvSpPr>
      <dsp:spPr>
        <a:xfrm>
          <a:off x="3020363" y="3532539"/>
          <a:ext cx="8360296" cy="7574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CC3300"/>
              </a:solidFill>
            </a:rPr>
            <a:t>Слабое участие </a:t>
          </a: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в крупных федеральных </a:t>
          </a:r>
          <a:r>
            <a:rPr lang="ru-RU" sz="1700" kern="1200" dirty="0" err="1" smtClean="0">
              <a:solidFill>
                <a:schemeClr val="accent1">
                  <a:lumMod val="75000"/>
                </a:schemeClr>
              </a:solidFill>
            </a:rPr>
            <a:t>ИТ-проектах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CC3300"/>
              </a:solidFill>
            </a:rPr>
            <a:t>Отсутствие</a:t>
          </a: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 региональных фондов финансирования </a:t>
          </a:r>
          <a:r>
            <a:rPr lang="ru-RU" sz="1700" kern="1200" dirty="0" smtClean="0">
              <a:solidFill>
                <a:srgbClr val="CC3300"/>
              </a:solidFill>
            </a:rPr>
            <a:t>венчурных</a:t>
          </a: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700" kern="1200" dirty="0" err="1" smtClean="0">
              <a:solidFill>
                <a:schemeClr val="accent1">
                  <a:lumMod val="75000"/>
                </a:schemeClr>
              </a:solidFill>
            </a:rPr>
            <a:t>ИТ-проектов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3020363" y="3627214"/>
        <a:ext cx="8076271" cy="568051"/>
      </dsp:txXfrm>
    </dsp:sp>
    <dsp:sp modelId="{DE550A3F-E21D-4462-9B22-463719105FEA}">
      <dsp:nvSpPr>
        <dsp:cNvPr id="0" name=""/>
        <dsp:cNvSpPr/>
      </dsp:nvSpPr>
      <dsp:spPr>
        <a:xfrm>
          <a:off x="111570" y="3703095"/>
          <a:ext cx="2592178" cy="574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Ресурсы</a:t>
          </a:r>
        </a:p>
      </dsp:txBody>
      <dsp:txXfrm>
        <a:off x="139624" y="3731149"/>
        <a:ext cx="2536070" cy="518585"/>
      </dsp:txXfrm>
    </dsp:sp>
    <dsp:sp modelId="{354E58BB-90A2-49D1-8831-8F3278D0AD12}">
      <dsp:nvSpPr>
        <dsp:cNvPr id="0" name=""/>
        <dsp:cNvSpPr/>
      </dsp:nvSpPr>
      <dsp:spPr>
        <a:xfrm>
          <a:off x="3061173" y="4318979"/>
          <a:ext cx="8352131" cy="9366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CC3300"/>
              </a:solidFill>
            </a:rPr>
            <a:t>Привлекательность соседних территорий </a:t>
          </a: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с динамично развивающимся </a:t>
          </a:r>
          <a:r>
            <a:rPr lang="ru-RU" sz="1700" kern="1200" dirty="0" err="1" smtClean="0">
              <a:solidFill>
                <a:schemeClr val="accent1">
                  <a:lumMod val="75000"/>
                </a:schemeClr>
              </a:solidFill>
            </a:rPr>
            <a:t>ИТ-сектором</a:t>
          </a: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</a:rPr>
            <a:t>, целевым образом формирующими «комфортную» бизнес-среду и льготные условия работы для компаний </a:t>
          </a:r>
          <a:endParaRPr lang="ru-RU" sz="1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61173" y="4436060"/>
        <a:ext cx="8000888" cy="702485"/>
      </dsp:txXfrm>
    </dsp:sp>
    <dsp:sp modelId="{D289E6A1-14D8-4BB9-BE9C-5797325AE6AE}">
      <dsp:nvSpPr>
        <dsp:cNvPr id="0" name=""/>
        <dsp:cNvSpPr/>
      </dsp:nvSpPr>
      <dsp:spPr>
        <a:xfrm>
          <a:off x="183866" y="4496806"/>
          <a:ext cx="2589647" cy="574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Внешние угрозы</a:t>
          </a:r>
        </a:p>
      </dsp:txBody>
      <dsp:txXfrm>
        <a:off x="211920" y="4524860"/>
        <a:ext cx="2533539" cy="518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4806779"/>
            <a:ext cx="12191999" cy="205122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 smtClean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latin typeface="+mn-lt"/>
                <a:ea typeface="Verdana" pitchFamily="34" charset="0"/>
                <a:cs typeface="Verdana" pitchFamily="34" charset="0"/>
              </a:rPr>
              <a:t>ДЕЯТЕЛЬНОСТЬ </a:t>
            </a:r>
            <a:r>
              <a:rPr lang="ru-RU" sz="3600" b="1" dirty="0" err="1" smtClean="0">
                <a:latin typeface="+mn-lt"/>
              </a:rPr>
              <a:t>ИТ-кластера</a:t>
            </a:r>
            <a:r>
              <a:rPr lang="ru-RU" sz="3600" b="1" dirty="0" smtClean="0">
                <a:latin typeface="+mn-lt"/>
              </a:rPr>
              <a:t> </a:t>
            </a:r>
            <a:r>
              <a:rPr lang="ru-RU" sz="3600" b="1" dirty="0" smtClean="0">
                <a:latin typeface="+mn-lt"/>
                <a:ea typeface="Verdana" pitchFamily="34" charset="0"/>
                <a:cs typeface="Verdana" pitchFamily="34" charset="0"/>
              </a:rPr>
              <a:t>ПЕНЗЕНСКОЙ ОБЛАСТИ: совместные мероприятия и кластерные ПРОЕКТЫ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12295" name="Picture 7" descr="C:\Users\user\Desktop\Без 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221" y="1238251"/>
            <a:ext cx="906504" cy="83208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00625" y="1376493"/>
            <a:ext cx="334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ЦЕНТР КЛАСТЕРНОГО РАЗВИТИЯ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ПЕНЗЕНСКОЙ ОБЛАСТИ</a:t>
            </a: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0"/>
          </p:nvPr>
        </p:nvSpPr>
        <p:spPr/>
      </p:sp>
      <p:pic>
        <p:nvPicPr>
          <p:cNvPr id="24578" name="Picture 2" descr="http://clustercenter.ru/images/gallery/foto_img_336_1777_484455.jpg"/>
          <p:cNvPicPr>
            <a:picLocks noChangeAspect="1" noChangeArrowheads="1"/>
          </p:cNvPicPr>
          <p:nvPr/>
        </p:nvPicPr>
        <p:blipFill>
          <a:blip r:embed="rId3" cstate="print"/>
          <a:srcRect l="18736" t="16889" r="37066"/>
          <a:stretch>
            <a:fillRect/>
          </a:stretch>
        </p:blipFill>
        <p:spPr bwMode="auto">
          <a:xfrm>
            <a:off x="8343900" y="0"/>
            <a:ext cx="3848100" cy="481334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98269" y="3837118"/>
            <a:ext cx="436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 РАЗРАБОТЧИКОВ ПРОГРАММНОГО ОБЕСПЕЧЕНИЯ г.ПЕНЗЫ  «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24584" name="Picture 8" descr="http://secon.ru/media/news/image/86.jpg?14296029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49" y="2428875"/>
            <a:ext cx="1231901" cy="1231902"/>
          </a:xfrm>
          <a:prstGeom prst="rect">
            <a:avLst/>
          </a:prstGeom>
          <a:noFill/>
        </p:spPr>
      </p:pic>
      <p:pic>
        <p:nvPicPr>
          <p:cNvPr id="14340" name="Picture 4" descr="http://cs622429.vk.me/v622429235/31628/n34aYs8dxAs.jpg"/>
          <p:cNvPicPr>
            <a:picLocks noChangeAspect="1" noChangeArrowheads="1"/>
          </p:cNvPicPr>
          <p:nvPr/>
        </p:nvPicPr>
        <p:blipFill>
          <a:blip r:embed="rId5" cstate="print"/>
          <a:srcRect l="21048" r="23088"/>
          <a:stretch>
            <a:fillRect/>
          </a:stretch>
        </p:blipFill>
        <p:spPr bwMode="auto">
          <a:xfrm>
            <a:off x="0" y="0"/>
            <a:ext cx="4019550" cy="4800600"/>
          </a:xfrm>
          <a:prstGeom prst="rect">
            <a:avLst/>
          </a:prstGeom>
          <a:noFill/>
        </p:spPr>
      </p:pic>
      <p:pic>
        <p:nvPicPr>
          <p:cNvPr id="11" name="Picture 2" descr="https://upload.wikimedia.org/wikipedia/commons/thumb/f/f9/Gerb_of_Penza_region.jpg/200px-Gerb_of_Penza_reg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9453" y="0"/>
            <a:ext cx="728807" cy="9620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10125" y="212626"/>
            <a:ext cx="3211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МИНПРОМ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55697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ЦЕНТР  КЛАСТЕРНОГО РАЗВИТИЯ</a:t>
            </a:r>
          </a:p>
          <a:p>
            <a:pPr algn="ctr"/>
            <a:r>
              <a:rPr lang="ru-RU" sz="2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ПЕНЗЕНСКОЙ ОБЛАСТИ</a:t>
            </a:r>
            <a:endParaRPr lang="ru-RU" sz="2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905" y="226692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440026, г. Пенза, ул. Володарского, 2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Тел./факс: (8412)636-500, 636-515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E-mail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002060"/>
                </a:solidFill>
              </a:rPr>
              <a:t>clastercenter@mail.ru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194651" y="2715961"/>
            <a:ext cx="8003400" cy="1446550"/>
            <a:chOff x="3425312" y="3048459"/>
            <a:chExt cx="8003400" cy="1446550"/>
          </a:xfrm>
        </p:grpSpPr>
        <p:pic>
          <p:nvPicPr>
            <p:cNvPr id="33794" name="Picture 2" descr="C:\Users\user\Desktop\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5312" y="3450104"/>
              <a:ext cx="2388619" cy="738250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4363545" y="3450104"/>
              <a:ext cx="7065167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000" b="1" spc="-3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haroni" pitchFamily="2" charset="-79"/>
                  <a:cs typeface="Aharoni" pitchFamily="2" charset="-79"/>
                </a:rPr>
                <a:t>clustercenter.ru</a:t>
              </a:r>
              <a:endParaRPr lang="ru-RU" sz="5000" b="1" cap="none" spc="-3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haroni" pitchFamily="2" charset="-79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96806" y="3048459"/>
              <a:ext cx="396262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800" b="1" spc="-3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E6E6E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haroni" pitchFamily="2" charset="-79"/>
                  <a:cs typeface="Aharoni" pitchFamily="2" charset="-79"/>
                </a:rPr>
                <a:t>.</a:t>
              </a:r>
              <a:endParaRPr lang="ru-RU" sz="8800" dirty="0"/>
            </a:p>
          </p:txBody>
        </p:sp>
      </p:grpSp>
      <p:pic>
        <p:nvPicPr>
          <p:cNvPr id="14" name="Picture 7" descr="C:\Users\us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270" y="266546"/>
            <a:ext cx="1179480" cy="10826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66775" y="3846914"/>
            <a:ext cx="10496550" cy="112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secon.ru/media/news/image/86.jpg?14296029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475" y="4049110"/>
            <a:ext cx="955675" cy="9556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09825" y="5004785"/>
            <a:ext cx="712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АССОЦИАЦИЯ РАЗРАБОТЧИКОВ ПРОГРАММНОГО ОБЕСПЕЧЕНИЯ г.ПЕНЗЫ  «</a:t>
            </a: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SECON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09825" y="5877134"/>
            <a:ext cx="7124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www.secon.ru</a:t>
            </a:r>
            <a:endParaRPr lang="ru-RU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813261" y="2910767"/>
            <a:ext cx="4955477" cy="70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4843" y="148282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Миссия и цель ЦКР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secon.ru/media/news/image/86.jpg?1429602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9" y="165101"/>
            <a:ext cx="804862" cy="8048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990600"/>
            <a:ext cx="97917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SECON</a:t>
            </a:r>
            <a:r>
              <a:rPr lang="ru-RU" sz="2600" dirty="0" smtClean="0"/>
              <a:t> 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— Ассоциация разработчиков программного обеспечения города Пензы, объединяющая руководителей софтверных  компаний, разработчиков ПО,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фрилансеров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, иных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актывных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представителей IT-специалистов региона.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0100" y="179626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 РАЗРАБОТЧИКОВ ПРОГРАММНОГО ОБЕСПЕЧЕНИЯ г.ПЕНЗЫ  «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916740"/>
            <a:ext cx="965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С 2012 года ведущие компании региона объединились в рамках </a:t>
            </a:r>
            <a:r>
              <a:rPr lang="ru-RU" sz="2600" b="1" dirty="0" smtClean="0">
                <a:solidFill>
                  <a:srgbClr val="CC3300"/>
                </a:solidFill>
              </a:rPr>
              <a:t>Пензенского IT-кластера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с целью поддержания и развития среды, способствующей предпринимательству в области разработки программного обеспечения, поиска перспективных «точек роста»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</a:rPr>
              <a:t>ИТ-отрасли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, реализации совместных кластерных проектов, привлечения внешних ресурсов для развития. </a:t>
            </a:r>
          </a:p>
        </p:txBody>
      </p:sp>
      <p:pic>
        <p:nvPicPr>
          <p:cNvPr id="13314" name="Picture 2" descr="https://pp.vk.me/c615716/v615716073/2c03/qMlKmQR8GYs.jpg"/>
          <p:cNvPicPr>
            <a:picLocks noChangeAspect="1" noChangeArrowheads="1"/>
          </p:cNvPicPr>
          <p:nvPr/>
        </p:nvPicPr>
        <p:blipFill>
          <a:blip r:embed="rId4" cstate="print"/>
          <a:srcRect l="21705" t="41970" r="22481" b="43626"/>
          <a:stretch>
            <a:fillRect/>
          </a:stretch>
        </p:blipFill>
        <p:spPr bwMode="auto">
          <a:xfrm>
            <a:off x="9915525" y="3067050"/>
            <a:ext cx="1828800" cy="828675"/>
          </a:xfrm>
          <a:prstGeom prst="rect">
            <a:avLst/>
          </a:prstGeom>
          <a:noFill/>
        </p:spPr>
      </p:pic>
      <p:pic>
        <p:nvPicPr>
          <p:cNvPr id="13316" name="Picture 4" descr="http://rosoperator.ru/images/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3318" name="Picture 6" descr="http://rosoperator.ru/images/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3320" name="Picture 8" descr="http://rosoperator.ru/images/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3322" name="Picture 10" descr="http://www.hosting-online.ru/download/cat_img_min_342_995_tizer.jpg"/>
          <p:cNvPicPr>
            <a:picLocks noChangeAspect="1" noChangeArrowheads="1"/>
          </p:cNvPicPr>
          <p:nvPr/>
        </p:nvPicPr>
        <p:blipFill>
          <a:blip r:embed="rId6" cstate="print"/>
          <a:srcRect t="9333" b="8667"/>
          <a:stretch>
            <a:fillRect/>
          </a:stretch>
        </p:blipFill>
        <p:spPr bwMode="auto">
          <a:xfrm>
            <a:off x="9747250" y="1704975"/>
            <a:ext cx="2143125" cy="1171575"/>
          </a:xfrm>
          <a:prstGeom prst="rect">
            <a:avLst/>
          </a:prstGeom>
          <a:noFill/>
        </p:spPr>
      </p:pic>
      <p:pic>
        <p:nvPicPr>
          <p:cNvPr id="13324" name="Picture 12" descr="SECON'20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09200" y="4097337"/>
            <a:ext cx="1472404" cy="588963"/>
          </a:xfrm>
          <a:prstGeom prst="rect">
            <a:avLst/>
          </a:prstGeom>
          <a:noFill/>
        </p:spPr>
      </p:pic>
      <p:pic>
        <p:nvPicPr>
          <p:cNvPr id="13326" name="Picture 14" descr="SECON'20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80625" y="142876"/>
            <a:ext cx="1610961" cy="666750"/>
          </a:xfrm>
          <a:prstGeom prst="rect">
            <a:avLst/>
          </a:prstGeom>
          <a:noFill/>
        </p:spPr>
      </p:pic>
      <p:pic>
        <p:nvPicPr>
          <p:cNvPr id="13328" name="Picture 16" descr="SECON'20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2395882"/>
            <a:ext cx="1619251" cy="1304473"/>
          </a:xfrm>
          <a:prstGeom prst="rect">
            <a:avLst/>
          </a:prstGeom>
          <a:noFill/>
        </p:spPr>
      </p:pic>
      <p:pic>
        <p:nvPicPr>
          <p:cNvPr id="13330" name="Picture 18" descr="SECON'20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85400" y="1058862"/>
            <a:ext cx="1839963" cy="503238"/>
          </a:xfrm>
          <a:prstGeom prst="rect">
            <a:avLst/>
          </a:prstGeom>
          <a:noFill/>
        </p:spPr>
      </p:pic>
      <p:pic>
        <p:nvPicPr>
          <p:cNvPr id="13332" name="Picture 20" descr="SECON'20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75876" y="4710113"/>
            <a:ext cx="1492249" cy="925960"/>
          </a:xfrm>
          <a:prstGeom prst="rect">
            <a:avLst/>
          </a:prstGeom>
          <a:noFill/>
        </p:spPr>
      </p:pic>
      <p:pic>
        <p:nvPicPr>
          <p:cNvPr id="13334" name="Picture 22" descr="SECON'20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47275" y="5719762"/>
            <a:ext cx="2054225" cy="6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6363162" y="6127043"/>
            <a:ext cx="2425238" cy="3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4843" y="148282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Миссия и цель ЦКР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secon.ru/media/news/image/86.jpg?1429602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475" y="6015037"/>
            <a:ext cx="517525" cy="51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28725" y="171450"/>
            <a:ext cx="9791700" cy="49244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Мероприятия и проекты ИТ кластера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74200" y="5996226"/>
            <a:ext cx="255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 РАЗРАБОТЧИКОВ ПРОГРАММНОГО ОБЕСПЕЧЕНИЯ г.ПЕНЗЫ  «</a:t>
            </a:r>
            <a:r>
              <a:rPr lang="en-U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6" y="1343025"/>
            <a:ext cx="3238500" cy="9239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Коммуникационные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33876" y="1304925"/>
            <a:ext cx="3371850" cy="9239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Образовательные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53425" y="1276350"/>
            <a:ext cx="3514725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Продвижение</a:t>
            </a:r>
            <a:endParaRPr lang="ru-RU" sz="2000" b="1" dirty="0"/>
          </a:p>
        </p:txBody>
      </p:sp>
      <p:sp>
        <p:nvSpPr>
          <p:cNvPr id="20" name="Выноска 1 19"/>
          <p:cNvSpPr/>
          <p:nvPr/>
        </p:nvSpPr>
        <p:spPr>
          <a:xfrm>
            <a:off x="866775" y="2638425"/>
            <a:ext cx="2790825" cy="552450"/>
          </a:xfrm>
          <a:prstGeom prst="borderCallout1">
            <a:avLst>
              <a:gd name="adj1" fmla="val 46336"/>
              <a:gd name="adj2" fmla="val -347"/>
              <a:gd name="adj3" fmla="val 48707"/>
              <a:gd name="adj4" fmla="val -164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Собрания Ассоциации  и Совета кластера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876299" y="3495675"/>
            <a:ext cx="2743201" cy="552450"/>
          </a:xfrm>
          <a:prstGeom prst="borderCallout1">
            <a:avLst>
              <a:gd name="adj1" fmla="val 46336"/>
              <a:gd name="adj2" fmla="val -347"/>
              <a:gd name="adj3" fmla="val 48707"/>
              <a:gd name="adj4" fmla="val -164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Региональный </a:t>
            </a:r>
            <a:r>
              <a:rPr lang="ru-RU" dirty="0" err="1" smtClean="0">
                <a:solidFill>
                  <a:srgbClr val="002060"/>
                </a:solidFill>
              </a:rPr>
              <a:t>ИТ-слет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24" name="Выноска 1 23"/>
          <p:cNvSpPr/>
          <p:nvPr/>
        </p:nvSpPr>
        <p:spPr>
          <a:xfrm>
            <a:off x="885825" y="4324350"/>
            <a:ext cx="2762250" cy="552450"/>
          </a:xfrm>
          <a:prstGeom prst="borderCallout1">
            <a:avLst>
              <a:gd name="adj1" fmla="val 46336"/>
              <a:gd name="adj2" fmla="val -347"/>
              <a:gd name="adj3" fmla="val 46983"/>
              <a:gd name="adj4" fmla="val -164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ИТ-посиделки</a:t>
            </a:r>
            <a:endParaRPr lang="ru-RU" dirty="0" smtClean="0">
              <a:solidFill>
                <a:srgbClr val="002060"/>
              </a:solidFill>
            </a:endParaRPr>
          </a:p>
        </p:txBody>
      </p:sp>
      <p:cxnSp>
        <p:nvCxnSpPr>
          <p:cNvPr id="26" name="Прямая соединительная линия 25"/>
          <p:cNvCxnSpPr>
            <a:stCxn id="11" idx="1"/>
          </p:cNvCxnSpPr>
          <p:nvPr/>
        </p:nvCxnSpPr>
        <p:spPr>
          <a:xfrm flipH="1">
            <a:off x="390526" y="1804988"/>
            <a:ext cx="209550" cy="47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0525" y="1819275"/>
            <a:ext cx="28575" cy="2790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Выноска 1 33"/>
          <p:cNvSpPr/>
          <p:nvPr/>
        </p:nvSpPr>
        <p:spPr>
          <a:xfrm>
            <a:off x="4533900" y="2590800"/>
            <a:ext cx="2790825" cy="552450"/>
          </a:xfrm>
          <a:prstGeom prst="borderCallout1">
            <a:avLst>
              <a:gd name="adj1" fmla="val 46336"/>
              <a:gd name="adj2" fmla="val -347"/>
              <a:gd name="adj3" fmla="val 45259"/>
              <a:gd name="adj4" fmla="val -1406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ИТ-лаборатория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Выноска 1 34"/>
          <p:cNvSpPr/>
          <p:nvPr/>
        </p:nvSpPr>
        <p:spPr>
          <a:xfrm>
            <a:off x="4533899" y="3429000"/>
            <a:ext cx="2809876" cy="552450"/>
          </a:xfrm>
          <a:prstGeom prst="borderCallout1">
            <a:avLst>
              <a:gd name="adj1" fmla="val 46336"/>
              <a:gd name="adj2" fmla="val -347"/>
              <a:gd name="adj3" fmla="val 45259"/>
              <a:gd name="adj4" fmla="val -1470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Ежегодная 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ИТ-конференция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SECON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6" name="Выноска 1 35"/>
          <p:cNvSpPr/>
          <p:nvPr/>
        </p:nvSpPr>
        <p:spPr>
          <a:xfrm>
            <a:off x="4581525" y="4276725"/>
            <a:ext cx="2762250" cy="552450"/>
          </a:xfrm>
          <a:prstGeom prst="borderCallout1">
            <a:avLst>
              <a:gd name="adj1" fmla="val 46336"/>
              <a:gd name="adj2" fmla="val -347"/>
              <a:gd name="adj3" fmla="val 46983"/>
              <a:gd name="adj4" fmla="val -1645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Hackday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7" name="Выноска 1 36"/>
          <p:cNvSpPr/>
          <p:nvPr/>
        </p:nvSpPr>
        <p:spPr>
          <a:xfrm>
            <a:off x="4581525" y="5029200"/>
            <a:ext cx="2762250" cy="552450"/>
          </a:xfrm>
          <a:prstGeom prst="borderCallout1">
            <a:avLst>
              <a:gd name="adj1" fmla="val 46336"/>
              <a:gd name="adj2" fmla="val -347"/>
              <a:gd name="adj3" fmla="val 45259"/>
              <a:gd name="adj4" fmla="val -1645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Hackaphone</a:t>
            </a:r>
            <a:endParaRPr lang="ru-RU" dirty="0" smtClean="0">
              <a:solidFill>
                <a:srgbClr val="00206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114800" y="1809750"/>
            <a:ext cx="9525" cy="3467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4124326" y="1795463"/>
            <a:ext cx="209550" cy="47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Выноска 1 44"/>
          <p:cNvSpPr/>
          <p:nvPr/>
        </p:nvSpPr>
        <p:spPr>
          <a:xfrm>
            <a:off x="8543925" y="2552700"/>
            <a:ext cx="3086100" cy="552450"/>
          </a:xfrm>
          <a:prstGeom prst="borderCallout1">
            <a:avLst>
              <a:gd name="adj1" fmla="val 46336"/>
              <a:gd name="adj2" fmla="val -347"/>
              <a:gd name="adj3" fmla="val 45259"/>
              <a:gd name="adj4" fmla="val -1252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Участие в межрегиональных и российских конференциях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6" name="Выноска 1 45"/>
          <p:cNvSpPr/>
          <p:nvPr/>
        </p:nvSpPr>
        <p:spPr>
          <a:xfrm>
            <a:off x="8562975" y="3314700"/>
            <a:ext cx="3048000" cy="552450"/>
          </a:xfrm>
          <a:prstGeom prst="borderCallout1">
            <a:avLst>
              <a:gd name="adj1" fmla="val 46336"/>
              <a:gd name="adj2" fmla="val -347"/>
              <a:gd name="adj3" fmla="val 45259"/>
              <a:gd name="adj4" fmla="val -1406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Выставки и презентации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7" name="Выноска 1 46"/>
          <p:cNvSpPr/>
          <p:nvPr/>
        </p:nvSpPr>
        <p:spPr>
          <a:xfrm>
            <a:off x="8562975" y="4067175"/>
            <a:ext cx="3028950" cy="552450"/>
          </a:xfrm>
          <a:prstGeom prst="borderCallout1">
            <a:avLst>
              <a:gd name="adj1" fmla="val 46336"/>
              <a:gd name="adj2" fmla="val -347"/>
              <a:gd name="adj3" fmla="val 45259"/>
              <a:gd name="adj4" fmla="val -1406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Информационные кампании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8134351" y="1747838"/>
            <a:ext cx="209550" cy="47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143875" y="1771650"/>
            <a:ext cx="19050" cy="2571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54462" y="6152443"/>
            <a:ext cx="2425238" cy="3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secon.ru/media/news/image/86.jpg?1429602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6053137"/>
            <a:ext cx="517525" cy="51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14300"/>
            <a:ext cx="9791700" cy="49244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Образовательные проекты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9300" y="6021626"/>
            <a:ext cx="255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 РАЗРАБОТЧИКОВ ПРОГРАММНОГО ОБЕСПЕЧЕНИЯ г.ПЕНЗЫ  «</a:t>
            </a:r>
            <a:r>
              <a:rPr lang="en-U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573936"/>
            <a:ext cx="719137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2015 году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Hackday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Penza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на базе Технопарка «Яблочков» объединил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более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120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программистов, менеджеров, дизайнеров,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маркетологов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предпринимателей, студентов и школьников из Пензы.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течение 48-ми часов в режиме нон-стоп участники, объединенные в </a:t>
            </a:r>
            <a:r>
              <a:rPr lang="ru-RU" sz="2000" b="1" dirty="0" smtClean="0">
                <a:solidFill>
                  <a:srgbClr val="CC3300"/>
                </a:solidFill>
              </a:rPr>
              <a:t>проектные команды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разработали и представили экспертам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21 прототип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ИТ-проектов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268" name="Picture 4" descr="http://cs622030.vk.me/v622030891/4336e/hQSvFfIjTrM.jpg"/>
          <p:cNvPicPr>
            <a:picLocks noChangeAspect="1" noChangeArrowheads="1"/>
          </p:cNvPicPr>
          <p:nvPr/>
        </p:nvPicPr>
        <p:blipFill>
          <a:blip r:embed="rId4" cstate="print"/>
          <a:srcRect l="19150" t="5418" b="16915"/>
          <a:stretch>
            <a:fillRect/>
          </a:stretch>
        </p:blipFill>
        <p:spPr bwMode="auto">
          <a:xfrm>
            <a:off x="8896349" y="123826"/>
            <a:ext cx="3114676" cy="1996369"/>
          </a:xfrm>
          <a:prstGeom prst="rect">
            <a:avLst/>
          </a:prstGeom>
          <a:noFill/>
        </p:spPr>
      </p:pic>
      <p:pic>
        <p:nvPicPr>
          <p:cNvPr id="11270" name="Picture 6" descr="http://cs622030.vk.me/v622030891/435ee/P2sVL7_dzeo.jpg"/>
          <p:cNvPicPr>
            <a:picLocks noChangeAspect="1" noChangeArrowheads="1"/>
          </p:cNvPicPr>
          <p:nvPr/>
        </p:nvPicPr>
        <p:blipFill>
          <a:blip r:embed="rId5" cstate="print"/>
          <a:srcRect l="23621" t="17080" r="3863" b="14185"/>
          <a:stretch>
            <a:fillRect/>
          </a:stretch>
        </p:blipFill>
        <p:spPr bwMode="auto">
          <a:xfrm>
            <a:off x="8905875" y="2154606"/>
            <a:ext cx="3114675" cy="1969783"/>
          </a:xfrm>
          <a:prstGeom prst="rect">
            <a:avLst/>
          </a:prstGeom>
          <a:noFill/>
        </p:spPr>
      </p:pic>
      <p:pic>
        <p:nvPicPr>
          <p:cNvPr id="11272" name="Picture 8" descr="http://cs622030.vk.me/v622030891/44970/IPHaghlqXnQ.jpg"/>
          <p:cNvPicPr>
            <a:picLocks noChangeAspect="1" noChangeArrowheads="1"/>
          </p:cNvPicPr>
          <p:nvPr/>
        </p:nvPicPr>
        <p:blipFill>
          <a:blip r:embed="rId6" cstate="print"/>
          <a:srcRect t="16792" b="21303"/>
          <a:stretch>
            <a:fillRect/>
          </a:stretch>
        </p:blipFill>
        <p:spPr bwMode="auto">
          <a:xfrm>
            <a:off x="6277328" y="4157526"/>
            <a:ext cx="5800371" cy="2395675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19051" y="4076700"/>
            <a:ext cx="6038850" cy="1590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72000" rtlCol="0" anchor="ctr"/>
          <a:lstStyle/>
          <a:p>
            <a:r>
              <a:rPr lang="ru-RU" dirty="0" smtClean="0"/>
              <a:t>1 место – сервис «Калымщики». Мобильное приложение на платформе </a:t>
            </a:r>
            <a:r>
              <a:rPr lang="en-US" dirty="0" smtClean="0"/>
              <a:t>Android </a:t>
            </a:r>
            <a:r>
              <a:rPr lang="ru-RU" dirty="0" smtClean="0"/>
              <a:t>для подбора профессионалов и решения проблемы поиска мастера в любой сфере!</a:t>
            </a:r>
            <a:endParaRPr lang="ru-RU" dirty="0"/>
          </a:p>
        </p:txBody>
      </p:sp>
      <p:pic>
        <p:nvPicPr>
          <p:cNvPr id="11276" name="Picture 12" descr="U5st6ggk7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315" y="4248150"/>
            <a:ext cx="1763522" cy="1247775"/>
          </a:xfrm>
          <a:prstGeom prst="rect">
            <a:avLst/>
          </a:prstGeom>
          <a:noFill/>
        </p:spPr>
      </p:pic>
      <p:pic>
        <p:nvPicPr>
          <p:cNvPr id="11278" name="Picture 14" descr="http://cs622030.vk.me/v622030384/47a81/3Brl3ZALsng.jpg"/>
          <p:cNvPicPr>
            <a:picLocks noChangeAspect="1" noChangeArrowheads="1"/>
          </p:cNvPicPr>
          <p:nvPr/>
        </p:nvPicPr>
        <p:blipFill>
          <a:blip r:embed="rId8" cstate="print"/>
          <a:srcRect l="14384" t="3145"/>
          <a:stretch>
            <a:fillRect/>
          </a:stretch>
        </p:blipFill>
        <p:spPr bwMode="auto">
          <a:xfrm>
            <a:off x="6486525" y="2105025"/>
            <a:ext cx="2362200" cy="200421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3825" y="762000"/>
            <a:ext cx="862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Hackday</a:t>
            </a:r>
            <a:r>
              <a:rPr lang="ru-RU" sz="2000" b="1" dirty="0" smtClean="0">
                <a:solidFill>
                  <a:srgbClr val="C00000"/>
                </a:solidFill>
              </a:rPr>
              <a:t> нон-стоп командный формат разработки и защиты  новых программных продуктов.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37201"/>
            <a:ext cx="9791700" cy="49244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Образовательные проекты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Picture 2" descr="C:\Users\Администратор\Downloads\1475954_685169664835286_1468902079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438" y="-1"/>
            <a:ext cx="1954184" cy="18333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4462" y="455242"/>
            <a:ext cx="8564403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Летняя ИТ-лаборатория для студентов и школьников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/>
              <a:t>В процессе обучения </a:t>
            </a:r>
            <a:r>
              <a:rPr lang="ru-RU" dirty="0" smtClean="0"/>
              <a:t>большая </a:t>
            </a:r>
            <a:r>
              <a:rPr lang="ru-RU" dirty="0"/>
              <a:t>часть времени посвящена генерации идей, прикладных решений и получению навыков</a:t>
            </a:r>
            <a:r>
              <a:rPr lang="ru-RU" dirty="0" smtClean="0"/>
              <a:t>.</a:t>
            </a:r>
            <a:endParaRPr lang="ru-RU" dirty="0"/>
          </a:p>
          <a:p>
            <a:pPr>
              <a:spcBef>
                <a:spcPts val="1200"/>
              </a:spcBef>
              <a:buNone/>
            </a:pPr>
            <a:r>
              <a:rPr lang="ru-RU" b="1" dirty="0">
                <a:solidFill>
                  <a:srgbClr val="0070C0"/>
                </a:solidFill>
              </a:rPr>
              <a:t>ПРОЕКТНЫЕ КОМАНДЫ </a:t>
            </a:r>
          </a:p>
          <a:p>
            <a:pPr>
              <a:spcBef>
                <a:spcPts val="600"/>
              </a:spcBef>
            </a:pPr>
            <a:r>
              <a:rPr lang="ru-RU" sz="1600" dirty="0"/>
              <a:t>В </a:t>
            </a:r>
            <a:r>
              <a:rPr lang="ru-RU" dirty="0"/>
              <a:t>лаборатории участвую от 5 до 8 команд, состоящих из программистов, проектных менеджеров, маркетологов, дизайнеров. Что позволяет студентам разобраться в собственной будущей профессии и научится взаимодействовать в команде.</a:t>
            </a:r>
          </a:p>
          <a:p>
            <a:pPr>
              <a:spcBef>
                <a:spcPts val="1200"/>
              </a:spcBef>
              <a:buNone/>
            </a:pPr>
            <a:r>
              <a:rPr lang="ru-RU" b="1" dirty="0">
                <a:solidFill>
                  <a:srgbClr val="0070C0"/>
                </a:solidFill>
              </a:rPr>
              <a:t>ПРОФЕССИОНАЛЬНАЯ ПРАКТИКА</a:t>
            </a:r>
          </a:p>
          <a:p>
            <a:pPr>
              <a:spcBef>
                <a:spcPts val="600"/>
              </a:spcBef>
            </a:pPr>
            <a:r>
              <a:rPr lang="ru-RU" dirty="0"/>
              <a:t>Опытные наставники, имеющие за плечами реальный успешный опыт помогают приобрести конкретные навыки студентам. Проекты в лаборатории проживают реальный путь продукта на рынок – поиск идеи, анализ конкурентов, анализ целевой аудитории, функционал, разработка, упаковка, продвижение. </a:t>
            </a:r>
            <a:endParaRPr lang="ru-RU" dirty="0" smtClean="0"/>
          </a:p>
          <a:p>
            <a:pPr>
              <a:spcBef>
                <a:spcPts val="120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РЕАЛЬНЫЕ </a:t>
            </a:r>
            <a:r>
              <a:rPr lang="en-US" b="1" dirty="0" smtClean="0">
                <a:solidFill>
                  <a:srgbClr val="0070C0"/>
                </a:solidFill>
              </a:rPr>
              <a:t>IT-</a:t>
            </a:r>
            <a:r>
              <a:rPr lang="ru-RU" b="1" dirty="0" smtClean="0">
                <a:solidFill>
                  <a:srgbClr val="0070C0"/>
                </a:solidFill>
              </a:rPr>
              <a:t>ПРОЕКТЫ 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По окончании занятий у каждой команды появляется готовый проект, который может заинтересовать инвестора , бизнес, либо развиваться как социальный проект. </a:t>
            </a:r>
          </a:p>
          <a:p>
            <a:pPr>
              <a:spcBef>
                <a:spcPts val="120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ФАБРИКА </a:t>
            </a:r>
            <a:r>
              <a:rPr lang="ru-RU" b="1" dirty="0">
                <a:solidFill>
                  <a:srgbClr val="0070C0"/>
                </a:solidFill>
              </a:rPr>
              <a:t>КАДРОВ</a:t>
            </a:r>
          </a:p>
          <a:p>
            <a:pPr>
              <a:spcBef>
                <a:spcPts val="600"/>
              </a:spcBef>
            </a:pPr>
            <a:r>
              <a:rPr lang="ru-RU" dirty="0"/>
              <a:t>По окончании лаборатории наиболее проявившие себя студенты находят место будущей работы среди компаний кураторов и инициатор проекта. </a:t>
            </a:r>
          </a:p>
        </p:txBody>
      </p:sp>
      <p:pic>
        <p:nvPicPr>
          <p:cNvPr id="16" name="Picture 2" descr="C:\Users\Администратор\Downloads\10559741_1486789924898844_1238518999354333261_n.jpg"/>
          <p:cNvPicPr>
            <a:picLocks noChangeAspect="1" noChangeArrowheads="1"/>
          </p:cNvPicPr>
          <p:nvPr/>
        </p:nvPicPr>
        <p:blipFill>
          <a:blip r:embed="rId3"/>
          <a:srcRect t="12601" b="15587"/>
          <a:stretch>
            <a:fillRect/>
          </a:stretch>
        </p:blipFill>
        <p:spPr bwMode="auto">
          <a:xfrm>
            <a:off x="8651438" y="1870566"/>
            <a:ext cx="3431924" cy="2257706"/>
          </a:xfrm>
          <a:prstGeom prst="rect">
            <a:avLst/>
          </a:prstGeom>
          <a:noFill/>
        </p:spPr>
      </p:pic>
      <p:pic>
        <p:nvPicPr>
          <p:cNvPr id="1026" name="Picture 2" descr="http://cs623729.vk.me/v623729612/2c8d9/MyffZxvDax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6" y="4225121"/>
            <a:ext cx="3431924" cy="22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54462" y="6152443"/>
            <a:ext cx="2425238" cy="3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4843" y="148282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Миссия и цель ЦКР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secon.ru/media/news/image/86.jpg?1429602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6053137"/>
            <a:ext cx="517525" cy="51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3825" y="161925"/>
            <a:ext cx="97917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Коммуникационные проекты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74" y="6095999"/>
            <a:ext cx="2800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 РАЗРАБОТЧИКОВ ПРОГРАММНОГО ОБЕСПЕЧЕНИЯ г.ПЕНЗЫ  «</a:t>
            </a:r>
            <a:r>
              <a:rPr lang="en-U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431311"/>
            <a:ext cx="603885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300" dirty="0" smtClean="0">
                <a:solidFill>
                  <a:srgbClr val="0070C0"/>
                </a:solidFill>
              </a:rPr>
              <a:t>доклады ведущих российских специалистов IT-отрасли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300" dirty="0" smtClean="0">
                <a:solidFill>
                  <a:srgbClr val="0070C0"/>
                </a:solidFill>
              </a:rPr>
              <a:t>  тренинги и мастер-классы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300" dirty="0" smtClean="0">
                <a:solidFill>
                  <a:srgbClr val="0070C0"/>
                </a:solidFill>
              </a:rPr>
              <a:t>  площадка для поиска партнеров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300" dirty="0" smtClean="0">
                <a:solidFill>
                  <a:srgbClr val="0070C0"/>
                </a:solidFill>
              </a:rPr>
              <a:t>круглые столы по проблемам развития пензенских </a:t>
            </a:r>
            <a:r>
              <a:rPr lang="ru-RU" sz="2300" dirty="0" err="1" smtClean="0">
                <a:solidFill>
                  <a:srgbClr val="0070C0"/>
                </a:solidFill>
              </a:rPr>
              <a:t>ИТ-компаний</a:t>
            </a:r>
            <a:endParaRPr lang="ru-RU" sz="2300" dirty="0" smtClean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5" y="0"/>
            <a:ext cx="75406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SECON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- ежегодно проводимая с 2007 года в Пензенской области </a:t>
            </a:r>
            <a:r>
              <a:rPr lang="ru-RU" sz="2000" b="1" dirty="0" smtClean="0">
                <a:solidFill>
                  <a:srgbClr val="C00000"/>
                </a:solidFill>
              </a:rPr>
              <a:t>конференция разработчиков программного обеспечения.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объединение на одной рабочей площадке профессионалов -специалистов по разработке программного обеспечения, представителей органов власти, студентов вузов-будущих специалистов IT отрасли,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предоставление участникам возможности свободного общения, обмена опытом,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решением вопросов образования и трудоустройства специалистов. </a:t>
            </a:r>
          </a:p>
        </p:txBody>
      </p:sp>
      <p:pic>
        <p:nvPicPr>
          <p:cNvPr id="10242" name="Picture 2" descr="http://2015.secon.ru/media/photogallery_photo/image/574_large.jpg"/>
          <p:cNvPicPr>
            <a:picLocks noChangeAspect="1" noChangeArrowheads="1"/>
          </p:cNvPicPr>
          <p:nvPr/>
        </p:nvPicPr>
        <p:blipFill>
          <a:blip r:embed="rId4" cstate="print"/>
          <a:srcRect l="8114" t="9687" r="6119" b="10541"/>
          <a:stretch>
            <a:fillRect/>
          </a:stretch>
        </p:blipFill>
        <p:spPr bwMode="auto">
          <a:xfrm>
            <a:off x="152400" y="666750"/>
            <a:ext cx="4295775" cy="2667000"/>
          </a:xfrm>
          <a:prstGeom prst="rect">
            <a:avLst/>
          </a:prstGeom>
          <a:noFill/>
        </p:spPr>
      </p:pic>
      <p:pic>
        <p:nvPicPr>
          <p:cNvPr id="10244" name="Picture 4" descr="http://2015.secon.ru/media/photogallery_photo/image/954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500" y="3914775"/>
            <a:ext cx="3644900" cy="2432971"/>
          </a:xfrm>
          <a:prstGeom prst="rect">
            <a:avLst/>
          </a:prstGeom>
          <a:noFill/>
        </p:spPr>
      </p:pic>
      <p:pic>
        <p:nvPicPr>
          <p:cNvPr id="10246" name="Picture 6" descr="http://2015.secon.ru/media/photogallery_photo/image/732_large.jpg"/>
          <p:cNvPicPr>
            <a:picLocks noChangeAspect="1" noChangeArrowheads="1"/>
          </p:cNvPicPr>
          <p:nvPr/>
        </p:nvPicPr>
        <p:blipFill>
          <a:blip r:embed="rId6" cstate="print"/>
          <a:srcRect t="13800" r="31193" b="6851"/>
          <a:stretch>
            <a:fillRect/>
          </a:stretch>
        </p:blipFill>
        <p:spPr bwMode="auto">
          <a:xfrm>
            <a:off x="9001125" y="3362325"/>
            <a:ext cx="3171825" cy="240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311862" y="6238168"/>
            <a:ext cx="2425238" cy="3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4843" y="148282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Миссия и цель ЦКР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secon.ru/media/news/image/86.jpg?1429602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6062662"/>
            <a:ext cx="517525" cy="51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500" y="190500"/>
            <a:ext cx="9791700" cy="49244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Продвижение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57774" y="6067424"/>
            <a:ext cx="2800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 РАЗРАБОТЧИКОВ ПРОГРАММНОГО ОБЕСПЕЧЕНИЯ г.ПЕНЗЫ  «</a:t>
            </a:r>
            <a:r>
              <a:rPr lang="en-U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81500" y="190500"/>
            <a:ext cx="7810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Международная выставка «Открытые инновации»,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28 октября-1 ноября 2015 г., Москва, ВДНХ</a:t>
            </a:r>
          </a:p>
          <a:p>
            <a:endParaRPr lang="ru-RU" sz="1000" b="1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Участник кластера – ГК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Росоператор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 представил на экспозиции программный продукт «Электронная школа».</a:t>
            </a:r>
          </a:p>
          <a:p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rgbClr val="0066FF"/>
                </a:solidFill>
              </a:rPr>
              <a:t>Экспозицию посетили более 300 представителей федеральных органов власти, институтов развития, крупных производственных компаний и инвесторов</a:t>
            </a:r>
            <a:r>
              <a:rPr lang="ru-RU" sz="2000" dirty="0" smtClean="0"/>
              <a:t>.</a:t>
            </a:r>
          </a:p>
          <a:p>
            <a:r>
              <a:rPr lang="ru-RU" sz="600" dirty="0" smtClean="0"/>
              <a:t/>
            </a:r>
            <a:br>
              <a:rPr lang="ru-RU" sz="600" dirty="0" smtClean="0"/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Министр связи и массовых коммуникаций РФ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Николай Никифоров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отметил комплексность проекта по информатизации образовательного учреждения, высказал заинтересованность в его распространении. </a:t>
            </a:r>
          </a:p>
        </p:txBody>
      </p:sp>
      <p:pic>
        <p:nvPicPr>
          <p:cNvPr id="1027" name="Picture 3" descr="O:\Фото\Открытые инновации 2015\Фото\DSC_0636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7192" r="23031" b="20203"/>
          <a:stretch>
            <a:fillRect/>
          </a:stretch>
        </p:blipFill>
        <p:spPr bwMode="auto">
          <a:xfrm>
            <a:off x="485776" y="753217"/>
            <a:ext cx="3733800" cy="2828183"/>
          </a:xfrm>
          <a:prstGeom prst="rect">
            <a:avLst/>
          </a:prstGeom>
          <a:noFill/>
        </p:spPr>
      </p:pic>
      <p:pic>
        <p:nvPicPr>
          <p:cNvPr id="1028" name="Picture 4" descr="O:\Фото\Открытые инновации 2015\Фото\DSC_0622.JPG"/>
          <p:cNvPicPr>
            <a:picLocks noChangeAspect="1" noChangeArrowheads="1"/>
          </p:cNvPicPr>
          <p:nvPr/>
        </p:nvPicPr>
        <p:blipFill>
          <a:blip r:embed="rId5" cstate="print"/>
          <a:srcRect l="5807" t="2375" r="13765" b="4696"/>
          <a:stretch>
            <a:fillRect/>
          </a:stretch>
        </p:blipFill>
        <p:spPr bwMode="auto">
          <a:xfrm>
            <a:off x="7962901" y="3658671"/>
            <a:ext cx="3981450" cy="304692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62199" y="4376261"/>
            <a:ext cx="5419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Конференция </a:t>
            </a:r>
            <a:r>
              <a:rPr lang="ru-RU" sz="2000" b="1" dirty="0" err="1" smtClean="0">
                <a:solidFill>
                  <a:srgbClr val="C00000"/>
                </a:solidFill>
              </a:rPr>
              <a:t>CNews</a:t>
            </a:r>
            <a:r>
              <a:rPr lang="ru-RU" sz="2000" b="1" dirty="0" smtClean="0">
                <a:solidFill>
                  <a:srgbClr val="C00000"/>
                </a:solidFill>
              </a:rPr>
              <a:t> «ИКТ в госсекторе в новых условиях» 18-19 марта 2015 г., Москва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Приняли участие компании кластера –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ГК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Росоператор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 и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CodeInside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15" name="Picture 6" descr="http://uipnz.ru/files/ui_pnzreg_ru/news/cnews2.jpg"/>
          <p:cNvPicPr>
            <a:picLocks noChangeAspect="1" noChangeArrowheads="1"/>
          </p:cNvPicPr>
          <p:nvPr/>
        </p:nvPicPr>
        <p:blipFill>
          <a:blip r:embed="rId6" cstate="print"/>
          <a:srcRect l="47041" b="10718"/>
          <a:stretch>
            <a:fillRect/>
          </a:stretch>
        </p:blipFill>
        <p:spPr bwMode="auto">
          <a:xfrm flipH="1">
            <a:off x="380999" y="3688033"/>
            <a:ext cx="1885951" cy="2507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28600" y="6152443"/>
            <a:ext cx="2451100" cy="39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4843" y="148282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Миссия и цель Ц:Р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secon.ru/media/news/image/86.jpg?1429602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6053137"/>
            <a:ext cx="517525" cy="51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500" y="190500"/>
            <a:ext cx="9791700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Результаты развития </a:t>
            </a:r>
            <a:r>
              <a:rPr lang="ru-RU" sz="2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ит-кластера</a:t>
            </a: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региона</a:t>
            </a:r>
          </a:p>
          <a:p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8500" y="6072426"/>
            <a:ext cx="255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 РАЗРАБОТЧИКОВ ПРОГРАММНОГО ОБЕСПЕЧЕНИЯ г.ПЕНЗЫ  «</a:t>
            </a:r>
            <a:r>
              <a:rPr lang="en-U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25721685"/>
              </p:ext>
            </p:extLst>
          </p:nvPr>
        </p:nvGraphicFramePr>
        <p:xfrm>
          <a:off x="644524" y="624416"/>
          <a:ext cx="110712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54462" y="6152443"/>
            <a:ext cx="2425238" cy="3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secon.ru/media/news/image/86.jpg?1429602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6053137"/>
            <a:ext cx="517525" cy="51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24" y="114300"/>
            <a:ext cx="11420475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Проблемы и ограничения в развитии </a:t>
            </a:r>
            <a:r>
              <a:rPr lang="ru-RU" sz="2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ит-кластера</a:t>
            </a: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региона</a:t>
            </a:r>
          </a:p>
          <a:p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8500" y="6072426"/>
            <a:ext cx="255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АССОЦИАЦИЯ РАЗРАБОТЧИКОВ ПРОГРАММНОГО ОБЕСПЕЧЕНИЯ г.ПЕНЗЫ  «</a:t>
            </a:r>
            <a:r>
              <a:rPr lang="en-U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453371268"/>
              </p:ext>
            </p:extLst>
          </p:nvPr>
        </p:nvGraphicFramePr>
        <p:xfrm>
          <a:off x="336548" y="570440"/>
          <a:ext cx="11722101" cy="563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2391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806</Words>
  <Application>Microsoft Office PowerPoint</Application>
  <PresentationFormat>Произвольный</PresentationFormat>
  <Paragraphs>109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TS102922391</vt:lpstr>
      <vt:lpstr> ДЕЯТЕЛЬНОСТЬ ИТ-кластера ПЕНЗЕНСКОЙ ОБЛАСТИ: совместные мероприятия и кластерные ПРОЕКТЫ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2013-12-03T11:26:24Z</dcterms:created>
  <dcterms:modified xsi:type="dcterms:W3CDTF">2016-04-22T05:17:49Z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